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6" r:id="rId3"/>
    <p:sldId id="285" r:id="rId4"/>
    <p:sldId id="291" r:id="rId5"/>
    <p:sldId id="257" r:id="rId6"/>
    <p:sldId id="260" r:id="rId7"/>
    <p:sldId id="273" r:id="rId8"/>
    <p:sldId id="286" r:id="rId9"/>
    <p:sldId id="287" r:id="rId10"/>
    <p:sldId id="262" r:id="rId11"/>
    <p:sldId id="277" r:id="rId12"/>
    <p:sldId id="288" r:id="rId13"/>
    <p:sldId id="280" r:id="rId14"/>
    <p:sldId id="289" r:id="rId15"/>
    <p:sldId id="281" r:id="rId16"/>
    <p:sldId id="290" r:id="rId17"/>
    <p:sldId id="292" r:id="rId18"/>
    <p:sldId id="29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49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0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8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6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87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1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2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8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25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3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5F06ED7-B9F0-4918-AC1F-AE747012134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4FD174B-BA92-4C1C-BBF6-2573BD56102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44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0"/>
            <a:ext cx="10058400" cy="609151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/>
              <a:t/>
            </a:r>
            <a:br>
              <a:rPr lang="en-US" sz="5300" dirty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/>
              <a:t/>
            </a:r>
            <a:br>
              <a:rPr lang="en-US" sz="5300" dirty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/>
              <a:t/>
            </a:r>
            <a:br>
              <a:rPr lang="en-US" sz="5300" dirty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 smtClean="0"/>
              <a:t>Understanding conceptual transfer for students learning new programming languages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100" dirty="0" smtClean="0"/>
              <a:t>Presented by Ethel </a:t>
            </a:r>
            <a:r>
              <a:rPr lang="en-US" sz="3100" dirty="0" err="1" smtClean="0"/>
              <a:t>Tshukudu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University </a:t>
            </a:r>
            <a:r>
              <a:rPr lang="en-US" sz="3100" dirty="0"/>
              <a:t>of Glasgow</a:t>
            </a:r>
            <a:br>
              <a:rPr lang="en-US" sz="3100" dirty="0"/>
            </a:br>
            <a:r>
              <a:rPr lang="en-US" sz="3100" dirty="0" smtClean="0"/>
              <a:t>Ethel.Tshukudu@glasgow.ac.uk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18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036" y="138793"/>
            <a:ext cx="10515600" cy="128995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Study 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2"/>
            <a:ext cx="10515600" cy="5397209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120 participants (only 70 with no Java experience evaluated)</a:t>
            </a:r>
          </a:p>
          <a:p>
            <a:pPr lvl="1"/>
            <a:r>
              <a:rPr lang="en-US" sz="5500" dirty="0" smtClean="0"/>
              <a:t>Undergraduate students in second year</a:t>
            </a:r>
          </a:p>
          <a:p>
            <a:pPr lvl="1"/>
            <a:r>
              <a:rPr lang="en-US" sz="5500" dirty="0" smtClean="0"/>
              <a:t>Transitioning from procedural Python to OO Java</a:t>
            </a:r>
          </a:p>
          <a:p>
            <a:pPr marL="201168" lvl="1" indent="0">
              <a:buNone/>
            </a:pPr>
            <a:endParaRPr lang="en-US" sz="5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Within-participant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Paper based code </a:t>
            </a:r>
            <a:r>
              <a:rPr lang="en-US" sz="5900" dirty="0"/>
              <a:t>comprehension </a:t>
            </a:r>
            <a:r>
              <a:rPr lang="en-US" sz="5900" dirty="0" smtClean="0"/>
              <a:t>exercises in both Python and Java</a:t>
            </a:r>
            <a:endParaRPr lang="en-US" sz="59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Pre-quiz  (week 3)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Interventions by instructor (week 5)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5700" dirty="0" smtClean="0"/>
              <a:t>Points out similarities and differences</a:t>
            </a:r>
          </a:p>
          <a:p>
            <a:pPr marL="201168" lvl="1" indent="0">
              <a:buNone/>
            </a:pPr>
            <a:endParaRPr lang="en-US" sz="57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Post-quiz (week 9)</a:t>
            </a:r>
            <a:endParaRPr lang="en-US" sz="5900" dirty="0"/>
          </a:p>
          <a:p>
            <a:pPr marL="0" indent="0">
              <a:buNone/>
            </a:pPr>
            <a:endParaRPr lang="en-US" sz="5900" dirty="0"/>
          </a:p>
          <a:p>
            <a:pPr lvl="1"/>
            <a:endParaRPr lang="en-US" sz="5900" dirty="0" smtClean="0"/>
          </a:p>
          <a:p>
            <a:pPr marL="201168" lvl="1" indent="0">
              <a:buNone/>
            </a:pPr>
            <a:endParaRPr lang="en-US" sz="5900" dirty="0"/>
          </a:p>
          <a:p>
            <a:endParaRPr lang="en-US" sz="59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51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Study </a:t>
            </a:r>
            <a:r>
              <a:rPr lang="en-GB" b="1" dirty="0" smtClean="0"/>
              <a:t>2</a:t>
            </a:r>
            <a:r>
              <a:rPr lang="en-US" b="1" dirty="0"/>
              <a:t/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277 participants (with no Java exposure)</a:t>
            </a:r>
            <a:endParaRPr lang="en-US" sz="5900" dirty="0"/>
          </a:p>
          <a:p>
            <a:pPr lvl="1"/>
            <a:r>
              <a:rPr lang="en-US" sz="5500" dirty="0"/>
              <a:t>Undergraduate students in second year</a:t>
            </a:r>
          </a:p>
          <a:p>
            <a:pPr lvl="1"/>
            <a:r>
              <a:rPr lang="en-US" sz="5500" dirty="0"/>
              <a:t>Transitioning from </a:t>
            </a:r>
            <a:r>
              <a:rPr lang="en-US" sz="5500" dirty="0" smtClean="0"/>
              <a:t>OO </a:t>
            </a:r>
            <a:r>
              <a:rPr lang="en-US" sz="5500" dirty="0"/>
              <a:t>Python to OO Java</a:t>
            </a:r>
          </a:p>
          <a:p>
            <a:pPr marL="201168" lvl="1" indent="0">
              <a:buNone/>
            </a:pPr>
            <a:endParaRPr lang="en-US" sz="59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Within-participant design </a:t>
            </a:r>
          </a:p>
          <a:p>
            <a:pPr marL="0" indent="0">
              <a:buNone/>
            </a:pPr>
            <a:endParaRPr lang="en-US" sz="5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Code </a:t>
            </a:r>
            <a:r>
              <a:rPr lang="en-US" sz="5900" dirty="0"/>
              <a:t>comprehension exercises in both Python and Java</a:t>
            </a:r>
          </a:p>
          <a:p>
            <a:pPr marL="0" indent="0">
              <a:buNone/>
            </a:pPr>
            <a:endParaRPr lang="en-US" sz="59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5900" dirty="0" smtClean="0"/>
              <a:t>Online quiz was given out in lecture 1 </a:t>
            </a:r>
            <a:r>
              <a:rPr lang="en-US" sz="5400" dirty="0" smtClean="0"/>
              <a:t>before they learn Java</a:t>
            </a:r>
            <a:endParaRPr lang="en-US" sz="5500" dirty="0" smtClean="0"/>
          </a:p>
        </p:txBody>
      </p:sp>
    </p:spTree>
    <p:extLst>
      <p:ext uri="{BB962C8B-B14F-4D97-AF65-F5344CB8AC3E}">
        <p14:creationId xmlns:p14="http://schemas.microsoft.com/office/powerpoint/2010/main" val="25292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constructs/concepts tested in both study 1 and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65007" y="1737360"/>
            <a:ext cx="10058400" cy="43541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Similar syntax and similar semantics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Similar syntax but different semantics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7426" t="55101" r="18823" b="36660"/>
          <a:stretch/>
        </p:blipFill>
        <p:spPr>
          <a:xfrm>
            <a:off x="1097280" y="4850336"/>
            <a:ext cx="7772401" cy="564776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 rotWithShape="1">
          <a:blip r:embed="rId3"/>
          <a:srcRect l="17316" t="53727" r="18713" b="24497"/>
          <a:stretch/>
        </p:blipFill>
        <p:spPr>
          <a:xfrm>
            <a:off x="1065007" y="2089009"/>
            <a:ext cx="8323363" cy="159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68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1 and 2 Findings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6093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Used </a:t>
            </a:r>
            <a:r>
              <a:rPr lang="en-US" b="1" dirty="0"/>
              <a:t>non-parametric </a:t>
            </a:r>
            <a:r>
              <a:rPr lang="en-US" b="1" dirty="0" smtClean="0"/>
              <a:t>Wilcoxon </a:t>
            </a:r>
            <a:r>
              <a:rPr lang="en-US" b="1" dirty="0"/>
              <a:t>test </a:t>
            </a:r>
            <a:r>
              <a:rPr lang="en-US" dirty="0" smtClean="0"/>
              <a:t>on mean </a:t>
            </a:r>
            <a:r>
              <a:rPr lang="en-US" dirty="0"/>
              <a:t>score </a:t>
            </a:r>
            <a:r>
              <a:rPr lang="en-US" dirty="0" smtClean="0"/>
              <a:t>between Python and Java </a:t>
            </a:r>
            <a:r>
              <a:rPr lang="en-US" dirty="0"/>
              <a:t>quizzes </a:t>
            </a:r>
            <a:br>
              <a:rPr lang="en-US" dirty="0"/>
            </a:b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No significant difference for concepts with </a:t>
            </a:r>
            <a:r>
              <a:rPr lang="en-US" b="1" dirty="0" smtClean="0"/>
              <a:t>similar syntax and semantics </a:t>
            </a:r>
            <a:r>
              <a:rPr lang="en-US" dirty="0" smtClean="0"/>
              <a:t>in Python and Java.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Learning positive </a:t>
            </a:r>
            <a:r>
              <a:rPr lang="en-US" i="1" dirty="0" smtClean="0">
                <a:solidFill>
                  <a:srgbClr val="00B050"/>
                </a:solidFill>
              </a:rPr>
              <a:t>(e.g. functions, while loops, if statements)</a:t>
            </a:r>
            <a:endParaRPr lang="en-US" i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Significant difference </a:t>
            </a:r>
            <a:r>
              <a:rPr lang="en-US" dirty="0"/>
              <a:t>for concepts with </a:t>
            </a:r>
            <a:r>
              <a:rPr lang="en-US" b="1" dirty="0"/>
              <a:t>similar syntax </a:t>
            </a:r>
            <a:r>
              <a:rPr lang="en-US" b="1" dirty="0" smtClean="0"/>
              <a:t>but different </a:t>
            </a:r>
            <a:r>
              <a:rPr lang="en-US" b="1" dirty="0"/>
              <a:t>semantics </a:t>
            </a:r>
            <a:r>
              <a:rPr lang="en-US" dirty="0"/>
              <a:t>in Python and </a:t>
            </a:r>
            <a:r>
              <a:rPr lang="en-US" dirty="0" smtClean="0"/>
              <a:t>Java.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Learning negative </a:t>
            </a:r>
            <a:r>
              <a:rPr lang="en-US" i="1" dirty="0" smtClean="0">
                <a:solidFill>
                  <a:srgbClr val="00B050"/>
                </a:solidFill>
              </a:rPr>
              <a:t>(e.g. for loop scoping, integer division, array equality)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Significant difference for concepts with </a:t>
            </a:r>
            <a:r>
              <a:rPr lang="en-US" b="1" dirty="0" smtClean="0"/>
              <a:t>different </a:t>
            </a:r>
            <a:r>
              <a:rPr lang="en-US" b="1" dirty="0"/>
              <a:t>syntax but </a:t>
            </a:r>
            <a:r>
              <a:rPr lang="en-US" b="1" dirty="0" smtClean="0"/>
              <a:t>similar semantics </a:t>
            </a:r>
            <a:r>
              <a:rPr lang="en-US" dirty="0" smtClean="0"/>
              <a:t>in </a:t>
            </a:r>
            <a:r>
              <a:rPr lang="en-US" dirty="0"/>
              <a:t>Python and </a:t>
            </a:r>
            <a:r>
              <a:rPr lang="en-US" dirty="0" smtClean="0"/>
              <a:t>Java.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 Learning negative </a:t>
            </a:r>
            <a:r>
              <a:rPr lang="en-US" i="1" dirty="0" smtClean="0">
                <a:solidFill>
                  <a:srgbClr val="00B050"/>
                </a:solidFill>
              </a:rPr>
              <a:t>(e.g objects). </a:t>
            </a:r>
            <a:endParaRPr lang="en-US" i="1" dirty="0">
              <a:solidFill>
                <a:srgbClr val="00B05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Study 1 participants struggled more to shift to objects that Study 2 participants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In Study 1, the </a:t>
            </a:r>
            <a:r>
              <a:rPr lang="en-US" b="1" dirty="0" smtClean="0">
                <a:solidFill>
                  <a:schemeClr val="tx1"/>
                </a:solidFill>
              </a:rPr>
              <a:t>intervention</a:t>
            </a:r>
            <a:r>
              <a:rPr lang="en-US" dirty="0" smtClean="0">
                <a:solidFill>
                  <a:schemeClr val="tx1"/>
                </a:solidFill>
              </a:rPr>
              <a:t> by the instructor improved </a:t>
            </a:r>
            <a:r>
              <a:rPr lang="en-US" dirty="0" smtClean="0">
                <a:solidFill>
                  <a:schemeClr val="tx1"/>
                </a:solidFill>
              </a:rPr>
              <a:t>the transfer. 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56% of the students believed it helped them.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Performance on all concepts was significantly improved in </a:t>
            </a:r>
            <a:r>
              <a:rPr lang="en-US" dirty="0" smtClean="0">
                <a:solidFill>
                  <a:schemeClr val="tx1"/>
                </a:solidFill>
              </a:rPr>
              <a:t>the post quiz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201168" lvl="1" indent="0">
              <a:buNone/>
            </a:pPr>
            <a:endParaRPr lang="en-US" i="1" dirty="0" smtClean="0">
              <a:solidFill>
                <a:srgbClr val="00B05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i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i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i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to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rgbClr val="92D050"/>
                </a:solidFill>
              </a:rPr>
              <a:t>Educators can: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i="1" dirty="0"/>
              <a:t>T</a:t>
            </a:r>
            <a:r>
              <a:rPr lang="en-US" sz="2800" b="1" i="1" dirty="0" smtClean="0"/>
              <a:t>ake </a:t>
            </a:r>
            <a:r>
              <a:rPr lang="en-US" sz="2800" b="1" i="1" dirty="0" smtClean="0"/>
              <a:t>advantage </a:t>
            </a:r>
            <a:r>
              <a:rPr lang="en-US" sz="2800" dirty="0"/>
              <a:t>of </a:t>
            </a:r>
            <a:r>
              <a:rPr lang="en-US" sz="2800" dirty="0" smtClean="0"/>
              <a:t> concepts with similar syntax and semantics to teach </a:t>
            </a:r>
            <a:r>
              <a:rPr lang="en-US" sz="2800" dirty="0" smtClean="0"/>
              <a:t>a new </a:t>
            </a:r>
            <a:r>
              <a:rPr lang="en-US" sz="2800" dirty="0" smtClean="0"/>
              <a:t>language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i="1" dirty="0"/>
              <a:t>E</a:t>
            </a:r>
            <a:r>
              <a:rPr lang="en-US" sz="2800" b="1" i="1" dirty="0" smtClean="0"/>
              <a:t>xplicitly </a:t>
            </a:r>
            <a:r>
              <a:rPr lang="en-US" sz="2800" b="1" i="1" dirty="0" smtClean="0"/>
              <a:t>teach </a:t>
            </a:r>
            <a:r>
              <a:rPr lang="en-US" sz="2800" dirty="0" smtClean="0"/>
              <a:t>concepts with similar </a:t>
            </a:r>
            <a:r>
              <a:rPr lang="en-US" sz="2800" dirty="0"/>
              <a:t>syntax </a:t>
            </a:r>
            <a:r>
              <a:rPr lang="en-US" sz="2800" dirty="0" smtClean="0"/>
              <a:t>but different </a:t>
            </a:r>
            <a:r>
              <a:rPr lang="en-US" sz="2800" dirty="0"/>
              <a:t>semantics </a:t>
            </a:r>
            <a:r>
              <a:rPr lang="en-US" sz="2800" dirty="0" smtClean="0"/>
              <a:t>and take it as opportunity to teach deeper programming concepts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U</a:t>
            </a:r>
            <a:r>
              <a:rPr lang="en-US" sz="2800" dirty="0" smtClean="0"/>
              <a:t>se </a:t>
            </a:r>
            <a:r>
              <a:rPr lang="en-US" sz="2800" b="1" i="1" dirty="0" smtClean="0"/>
              <a:t>mapping of syntax </a:t>
            </a:r>
            <a:r>
              <a:rPr lang="en-US" sz="2800" dirty="0" smtClean="0"/>
              <a:t>between languages to help students transfer in concepts that have different syntax but same semantics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632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Implications to </a:t>
            </a:r>
            <a:r>
              <a:rPr lang="en-US" sz="2800" b="1" dirty="0" smtClean="0"/>
              <a:t>teaching for transfer from block based to text based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Future Research Possibilities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74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Teaching of block based languages should not only focus on </a:t>
            </a:r>
            <a:r>
              <a:rPr lang="en-US" sz="2400" b="1" dirty="0" smtClean="0"/>
              <a:t>problem solving  </a:t>
            </a:r>
            <a:r>
              <a:rPr lang="en-US" sz="2400" dirty="0" smtClean="0"/>
              <a:t>but also on </a:t>
            </a:r>
            <a:r>
              <a:rPr lang="en-US" sz="2400" b="1" dirty="0" smtClean="0"/>
              <a:t>conceptual knowledge</a:t>
            </a:r>
            <a:r>
              <a:rPr lang="en-US" sz="2400" dirty="0" smtClean="0"/>
              <a:t> </a:t>
            </a:r>
            <a:r>
              <a:rPr lang="en-US" sz="1800" i="1" dirty="0" smtClean="0">
                <a:solidFill>
                  <a:srgbClr val="92D050"/>
                </a:solidFill>
              </a:rPr>
              <a:t>( e.g. iteration, variables, data structures)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Automatic transfer might occur where concepts have </a:t>
            </a:r>
            <a:r>
              <a:rPr lang="en-US" sz="2400" b="1" dirty="0" smtClean="0"/>
              <a:t>similar syntax and semantic </a:t>
            </a:r>
            <a:r>
              <a:rPr lang="en-US" sz="1800" i="1" dirty="0" smtClean="0">
                <a:solidFill>
                  <a:srgbClr val="92D050"/>
                </a:solidFill>
              </a:rPr>
              <a:t>e.g (if-conditionals between Python and Java)  </a:t>
            </a:r>
            <a:r>
              <a:rPr lang="en-US" sz="1800" i="1" dirty="0">
                <a:solidFill>
                  <a:schemeClr val="tx1"/>
                </a:solidFill>
              </a:rPr>
              <a:t>taken from </a:t>
            </a:r>
            <a:r>
              <a:rPr lang="en-US" sz="1800" i="1" dirty="0">
                <a:solidFill>
                  <a:srgbClr val="92D050"/>
                </a:solidFill>
              </a:rPr>
              <a:t>www.futurelearn.com</a:t>
            </a:r>
            <a:endParaRPr lang="en-US" sz="1800" i="1" dirty="0" smtClean="0">
              <a:solidFill>
                <a:srgbClr val="92D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i="1" dirty="0" smtClean="0">
              <a:solidFill>
                <a:srgbClr val="92D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i="1" dirty="0">
              <a:solidFill>
                <a:srgbClr val="92D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i="1" dirty="0" smtClean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5036" t="41957" r="26987" b="14100"/>
          <a:stretch/>
        </p:blipFill>
        <p:spPr>
          <a:xfrm>
            <a:off x="3993776" y="4069479"/>
            <a:ext cx="5096435" cy="218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35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to teaching for transfer from block based to text based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i="1" dirty="0" smtClean="0"/>
              <a:t>Explicit pointing </a:t>
            </a:r>
            <a:r>
              <a:rPr lang="en-US" sz="2400" dirty="0" smtClean="0"/>
              <a:t>of similarities </a:t>
            </a:r>
            <a:r>
              <a:rPr lang="en-US" sz="2400" dirty="0"/>
              <a:t>and differences between </a:t>
            </a:r>
            <a:r>
              <a:rPr lang="en-US" sz="2400" dirty="0" smtClean="0"/>
              <a:t>languages where syntax is different but similar semantics </a:t>
            </a:r>
            <a:r>
              <a:rPr lang="en-US" sz="1800" i="1" dirty="0">
                <a:solidFill>
                  <a:srgbClr val="92D050"/>
                </a:solidFill>
              </a:rPr>
              <a:t>e.g </a:t>
            </a:r>
            <a:r>
              <a:rPr lang="en-US" sz="1800" i="1" dirty="0" smtClean="0">
                <a:solidFill>
                  <a:srgbClr val="92D050"/>
                </a:solidFill>
              </a:rPr>
              <a:t>(string concatenation </a:t>
            </a:r>
            <a:r>
              <a:rPr lang="en-US" sz="1800" i="1" dirty="0">
                <a:solidFill>
                  <a:srgbClr val="92D050"/>
                </a:solidFill>
              </a:rPr>
              <a:t>between Python and Java)  taken from </a:t>
            </a:r>
            <a:r>
              <a:rPr lang="en-US" sz="1800" i="1" dirty="0" smtClean="0">
                <a:solidFill>
                  <a:schemeClr val="tx1"/>
                </a:solidFill>
              </a:rPr>
              <a:t>www.futurelearn.com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Block-based </a:t>
            </a:r>
            <a:r>
              <a:rPr lang="en-US" b="1" i="1" dirty="0"/>
              <a:t>language designers </a:t>
            </a:r>
            <a:r>
              <a:rPr lang="en-US" dirty="0"/>
              <a:t>can use syntax that is similar to common programming languages used in education such as Java and Python to help with automatic transfer.</a:t>
            </a:r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978" t="64517" r="27758" b="18023"/>
          <a:stretch/>
        </p:blipFill>
        <p:spPr>
          <a:xfrm>
            <a:off x="1097280" y="3052482"/>
            <a:ext cx="5612804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79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Michael </a:t>
            </a:r>
            <a:r>
              <a:rPr lang="en-US" dirty="0" err="1"/>
              <a:t>Kölling</a:t>
            </a:r>
            <a:r>
              <a:rPr lang="en-US" dirty="0"/>
              <a:t>, Neil CC Brown, and </a:t>
            </a:r>
            <a:r>
              <a:rPr lang="en-US" dirty="0" err="1"/>
              <a:t>Amjad</a:t>
            </a:r>
            <a:r>
              <a:rPr lang="en-US" dirty="0"/>
              <a:t> </a:t>
            </a:r>
            <a:r>
              <a:rPr lang="en-US" dirty="0" err="1"/>
              <a:t>Altadmri</a:t>
            </a:r>
            <a:r>
              <a:rPr lang="en-US" dirty="0"/>
              <a:t>. 2015. Frame-based editing:</a:t>
            </a:r>
            <a:br>
              <a:rPr lang="en-US" dirty="0"/>
            </a:br>
            <a:r>
              <a:rPr lang="en-US" dirty="0"/>
              <a:t>Easing the transition from blocks to text-based programming. In </a:t>
            </a:r>
            <a:r>
              <a:rPr lang="en-US" i="1" dirty="0"/>
              <a:t>Proceedings of</a:t>
            </a:r>
            <a:br>
              <a:rPr lang="en-US" i="1" dirty="0"/>
            </a:br>
            <a:r>
              <a:rPr lang="en-US" i="1" dirty="0"/>
              <a:t>the Workshop in Primary and Secondary Computing Education</a:t>
            </a:r>
            <a:r>
              <a:rPr lang="en-US" dirty="0"/>
              <a:t>. ACM, 29–38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 </a:t>
            </a:r>
            <a:r>
              <a:rPr lang="en-US" dirty="0"/>
              <a:t>James Nelson, Gretchen Irwin, and David E </a:t>
            </a:r>
            <a:r>
              <a:rPr lang="en-US" dirty="0" err="1"/>
              <a:t>Monarchi</a:t>
            </a:r>
            <a:r>
              <a:rPr lang="en-US" dirty="0"/>
              <a:t>. 1997. Journeys up the</a:t>
            </a:r>
            <a:br>
              <a:rPr lang="en-US" dirty="0"/>
            </a:br>
            <a:r>
              <a:rPr lang="en-US" dirty="0"/>
              <a:t>mountain: Diﬀerent paths to learning object-oriented programming. </a:t>
            </a:r>
            <a:r>
              <a:rPr lang="en-US" i="1" dirty="0"/>
              <a:t>Accounting,</a:t>
            </a:r>
            <a:br>
              <a:rPr lang="en-US" i="1" dirty="0"/>
            </a:br>
            <a:r>
              <a:rPr lang="en-US" i="1" dirty="0"/>
              <a:t>Management and Information Technologies </a:t>
            </a:r>
            <a:r>
              <a:rPr lang="en-US" dirty="0"/>
              <a:t>7, 2 (1997), 53–85.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Quanfeng</a:t>
            </a:r>
            <a:r>
              <a:rPr lang="en-US" dirty="0"/>
              <a:t> Wu and John R Anderson. 1990. </a:t>
            </a:r>
            <a:r>
              <a:rPr lang="en-US" i="1" dirty="0"/>
              <a:t>Problem-solving transfer among</a:t>
            </a:r>
            <a:br>
              <a:rPr lang="en-US" i="1" dirty="0"/>
            </a:br>
            <a:r>
              <a:rPr lang="en-US" i="1" dirty="0"/>
              <a:t>programming languages</a:t>
            </a:r>
            <a:r>
              <a:rPr lang="en-US" dirty="0"/>
              <a:t>. Technical Report. CARNEGIE-MELLON UNIV PITTSBURGH PA ARTIFICIAL INTELLIGENCE AND PSYCHOLOGY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Andreas </a:t>
            </a:r>
            <a:r>
              <a:rPr lang="en-US" dirty="0" err="1"/>
              <a:t>Stefk</a:t>
            </a:r>
            <a:r>
              <a:rPr lang="en-US" dirty="0"/>
              <a:t> and Susanna Siebert. 2013. An empirical investigation into programming language syntax. </a:t>
            </a:r>
            <a:r>
              <a:rPr lang="en-US" i="1" dirty="0"/>
              <a:t>ACM Transactions on Computing Education (TOCE)</a:t>
            </a:r>
            <a:br>
              <a:rPr lang="en-US" i="1" dirty="0"/>
            </a:br>
            <a:r>
              <a:rPr lang="en-US" dirty="0"/>
              <a:t>13, 4 (2013), 1–40.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Jean </a:t>
            </a:r>
            <a:r>
              <a:rPr lang="en-US" dirty="0" err="1"/>
              <a:t>Scholtz</a:t>
            </a:r>
            <a:r>
              <a:rPr lang="en-US" dirty="0"/>
              <a:t> and Susan </a:t>
            </a:r>
            <a:r>
              <a:rPr lang="en-US" dirty="0" err="1"/>
              <a:t>Wiedenbeck</a:t>
            </a:r>
            <a:r>
              <a:rPr lang="en-US" dirty="0"/>
              <a:t>. 1990. Learning second and subsequent</a:t>
            </a:r>
            <a:br>
              <a:rPr lang="en-US" dirty="0"/>
            </a:br>
            <a:r>
              <a:rPr lang="en-US" dirty="0"/>
              <a:t>programming languages: A problem of transfer. </a:t>
            </a:r>
            <a:r>
              <a:rPr lang="en-US" i="1" dirty="0"/>
              <a:t>International Journal of </a:t>
            </a:r>
            <a:r>
              <a:rPr lang="en-US" i="1" dirty="0" err="1"/>
              <a:t>HumanComputer</a:t>
            </a:r>
            <a:r>
              <a:rPr lang="en-US" i="1" dirty="0"/>
              <a:t> Interaction </a:t>
            </a:r>
            <a:r>
              <a:rPr lang="en-US" dirty="0"/>
              <a:t>2, 1 (1990), </a:t>
            </a:r>
            <a:r>
              <a:rPr lang="en-US" dirty="0" smtClean="0"/>
              <a:t>51–72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Yizhou</a:t>
            </a:r>
            <a:r>
              <a:rPr lang="en-US" dirty="0"/>
              <a:t> Qian and James Lehman. 2017. Students’ misconceptions and other</a:t>
            </a:r>
            <a:br>
              <a:rPr lang="en-US" dirty="0"/>
            </a:br>
            <a:r>
              <a:rPr lang="en-US" dirty="0" err="1"/>
              <a:t>difculties</a:t>
            </a:r>
            <a:r>
              <a:rPr lang="en-US" dirty="0"/>
              <a:t> in introductory programming: A literature review. </a:t>
            </a:r>
            <a:r>
              <a:rPr lang="en-US" i="1" dirty="0"/>
              <a:t>ACM Transactions</a:t>
            </a:r>
            <a:br>
              <a:rPr lang="en-US" i="1" dirty="0"/>
            </a:br>
            <a:r>
              <a:rPr lang="en-US" i="1" dirty="0"/>
              <a:t>on Computing Education (TOCE) </a:t>
            </a:r>
            <a:r>
              <a:rPr lang="en-US" dirty="0"/>
              <a:t>18, 1 (2017), 1–24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3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Answers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Ethel </a:t>
            </a:r>
            <a:r>
              <a:rPr lang="en-US" dirty="0" err="1" smtClean="0"/>
              <a:t>Tshukudu</a:t>
            </a:r>
            <a:endParaRPr lang="en-US" dirty="0" smtClean="0"/>
          </a:p>
          <a:p>
            <a:r>
              <a:rPr lang="en-US" dirty="0" smtClean="0"/>
              <a:t>University of </a:t>
            </a:r>
            <a:r>
              <a:rPr lang="en-US" dirty="0" smtClean="0"/>
              <a:t>Glasgow</a:t>
            </a:r>
          </a:p>
          <a:p>
            <a:r>
              <a:rPr lang="en-US" dirty="0" smtClean="0"/>
              <a:t>Other Contacts: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2371984t@student.gla.ac.uk</a:t>
            </a:r>
            <a:endParaRPr lang="en-US" dirty="0" smtClean="0"/>
          </a:p>
          <a:p>
            <a:r>
              <a:rPr lang="en-US" dirty="0" smtClean="0"/>
              <a:t>Twitter: @</a:t>
            </a:r>
            <a:r>
              <a:rPr lang="en-US" dirty="0" err="1" smtClean="0"/>
              <a:t>etheltshukudu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2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</a:p>
          <a:p>
            <a:r>
              <a:rPr lang="en-GB" dirty="0" smtClean="0"/>
              <a:t>Background</a:t>
            </a:r>
          </a:p>
          <a:p>
            <a:r>
              <a:rPr lang="en-GB" dirty="0" smtClean="0"/>
              <a:t>Natural Languages Transfer Theories</a:t>
            </a:r>
          </a:p>
          <a:p>
            <a:r>
              <a:rPr lang="en-GB" dirty="0" smtClean="0"/>
              <a:t>Research Questions</a:t>
            </a:r>
          </a:p>
          <a:p>
            <a:r>
              <a:rPr lang="en-GB" dirty="0" smtClean="0"/>
              <a:t>Preliminary study and Findings</a:t>
            </a:r>
          </a:p>
          <a:p>
            <a:r>
              <a:rPr lang="en-GB" dirty="0" smtClean="0"/>
              <a:t>Hypothesis for Quantitative study</a:t>
            </a:r>
          </a:p>
          <a:p>
            <a:r>
              <a:rPr lang="en-GB" dirty="0" smtClean="0"/>
              <a:t>Study 1 and Study 2 and findings</a:t>
            </a:r>
          </a:p>
          <a:p>
            <a:r>
              <a:rPr lang="en-GB" dirty="0" smtClean="0"/>
              <a:t>Implications to Teaching</a:t>
            </a:r>
          </a:p>
          <a:p>
            <a:r>
              <a:rPr lang="en-GB" dirty="0" smtClean="0"/>
              <a:t>Implications to Block-based to Text-based transfer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42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Reported difficulties of transitioning </a:t>
            </a:r>
            <a:r>
              <a:rPr lang="en-US" dirty="0" smtClean="0"/>
              <a:t>between programming languages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blocks to text-based languages</a:t>
            </a:r>
          </a:p>
          <a:p>
            <a:pPr marL="0" indent="0">
              <a:buNone/>
            </a:pPr>
            <a:r>
              <a:rPr lang="en-GB" sz="1500" dirty="0" smtClean="0"/>
              <a:t>(</a:t>
            </a:r>
            <a:r>
              <a:rPr lang="en-GB" sz="1500" dirty="0" err="1" smtClean="0"/>
              <a:t>e.g</a:t>
            </a:r>
            <a:r>
              <a:rPr lang="en-GB" sz="1500" dirty="0" smtClean="0"/>
              <a:t> </a:t>
            </a:r>
            <a:r>
              <a:rPr lang="en-US" sz="1500" dirty="0" err="1" smtClean="0"/>
              <a:t>Kölling</a:t>
            </a:r>
            <a:r>
              <a:rPr lang="en-US" sz="1500" dirty="0" smtClean="0"/>
              <a:t> </a:t>
            </a:r>
            <a:r>
              <a:rPr lang="en-US" sz="1500" dirty="0"/>
              <a:t>et </a:t>
            </a:r>
            <a:r>
              <a:rPr lang="en-US" sz="1500" dirty="0" smtClean="0"/>
              <a:t>al. </a:t>
            </a:r>
            <a:r>
              <a:rPr lang="en-US" sz="1500" dirty="0"/>
              <a:t>2015</a:t>
            </a:r>
            <a:r>
              <a:rPr lang="en-GB" sz="1500" dirty="0" smtClean="0"/>
              <a:t>)</a:t>
            </a:r>
          </a:p>
          <a:p>
            <a:pPr marL="0" indent="0">
              <a:buNone/>
            </a:pPr>
            <a:endParaRPr lang="en-GB" sz="15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Between text-based languages</a:t>
            </a:r>
          </a:p>
          <a:p>
            <a:pPr marL="0" indent="0">
              <a:buNone/>
            </a:pPr>
            <a:r>
              <a:rPr lang="en-US" sz="1500" dirty="0" smtClean="0"/>
              <a:t>(e.g Nelson et al. 1997)</a:t>
            </a:r>
          </a:p>
          <a:p>
            <a:pPr marL="0" indent="0">
              <a:buNone/>
            </a:pPr>
            <a:endParaRPr lang="en-US" sz="15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500" dirty="0" smtClean="0"/>
              <a:t>There is no model that attempts to  explain why transition problems exist in programming </a:t>
            </a:r>
            <a:r>
              <a:rPr lang="en-US" sz="1500" dirty="0" smtClean="0"/>
              <a:t>languages</a:t>
            </a:r>
            <a:endParaRPr lang="en-US" sz="1500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5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Existing work on </a:t>
            </a:r>
            <a:r>
              <a:rPr lang="en-US" b="1" dirty="0" smtClean="0"/>
              <a:t>transfer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</a:t>
            </a:r>
            <a:r>
              <a:rPr lang="en-US" sz="2400" b="1" dirty="0" smtClean="0"/>
              <a:t>Transfer</a:t>
            </a:r>
            <a:r>
              <a:rPr lang="en-US" sz="2400" dirty="0" smtClean="0"/>
              <a:t> to first </a:t>
            </a:r>
            <a:r>
              <a:rPr lang="en-US" sz="2400" dirty="0"/>
              <a:t>Programming Languages </a:t>
            </a:r>
            <a:r>
              <a:rPr lang="en-US" sz="1800" dirty="0" smtClean="0"/>
              <a:t>(Qian et al. 2017, </a:t>
            </a:r>
            <a:r>
              <a:rPr lang="en-US" sz="1800" dirty="0" err="1" smtClean="0"/>
              <a:t>Stefik</a:t>
            </a:r>
            <a:r>
              <a:rPr lang="en-US" sz="1800" dirty="0" smtClean="0"/>
              <a:t> et al. 2013)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b="1" dirty="0" smtClean="0"/>
              <a:t>Transfer</a:t>
            </a:r>
            <a:r>
              <a:rPr lang="en-US" sz="2400" dirty="0" smtClean="0"/>
              <a:t> between programming languages </a:t>
            </a:r>
            <a:r>
              <a:rPr lang="en-US" sz="1800" dirty="0" smtClean="0"/>
              <a:t>(</a:t>
            </a:r>
            <a:r>
              <a:rPr lang="en-US" sz="1800" dirty="0" err="1" smtClean="0"/>
              <a:t>Scholtz</a:t>
            </a:r>
            <a:r>
              <a:rPr lang="en-US" sz="1800" dirty="0" smtClean="0"/>
              <a:t> </a:t>
            </a:r>
            <a:r>
              <a:rPr lang="en-US" sz="1800" dirty="0"/>
              <a:t>and </a:t>
            </a:r>
            <a:r>
              <a:rPr lang="en-US" sz="1800" dirty="0" err="1" smtClean="0"/>
              <a:t>Wiedenbeck</a:t>
            </a:r>
            <a:r>
              <a:rPr lang="en-US" sz="1800" dirty="0" smtClean="0"/>
              <a:t>, 1990s)</a:t>
            </a:r>
            <a:endParaRPr lang="en-US" sz="18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92D050"/>
                </a:solidFill>
              </a:rPr>
              <a:t>Problem </a:t>
            </a:r>
            <a:r>
              <a:rPr lang="en-US" sz="2400" dirty="0" smtClean="0">
                <a:solidFill>
                  <a:srgbClr val="92D050"/>
                </a:solidFill>
              </a:rPr>
              <a:t>solving, </a:t>
            </a:r>
            <a:r>
              <a:rPr lang="en-US" sz="2400" dirty="0">
                <a:solidFill>
                  <a:srgbClr val="92D050"/>
                </a:solidFill>
              </a:rPr>
              <a:t>Plan </a:t>
            </a:r>
            <a:r>
              <a:rPr lang="en-US" sz="2400" dirty="0" smtClean="0">
                <a:solidFill>
                  <a:srgbClr val="92D050"/>
                </a:solidFill>
              </a:rPr>
              <a:t>transfer,  experienced </a:t>
            </a:r>
            <a:r>
              <a:rPr lang="en-US" sz="2400" dirty="0">
                <a:solidFill>
                  <a:srgbClr val="92D050"/>
                </a:solidFill>
              </a:rPr>
              <a:t>programmers</a:t>
            </a:r>
          </a:p>
          <a:p>
            <a:pPr marL="201168" lvl="1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What is lacking on </a:t>
            </a:r>
            <a:r>
              <a:rPr lang="en-US" sz="2400" b="1" dirty="0"/>
              <a:t>transfer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92D050"/>
                </a:solidFill>
              </a:rPr>
              <a:t>Code </a:t>
            </a:r>
            <a:r>
              <a:rPr lang="en-US" sz="2400" dirty="0" smtClean="0">
                <a:solidFill>
                  <a:srgbClr val="92D050"/>
                </a:solidFill>
              </a:rPr>
              <a:t>comprehension, Novices, Semantic </a:t>
            </a:r>
            <a:r>
              <a:rPr lang="en-US" sz="2400" dirty="0">
                <a:solidFill>
                  <a:srgbClr val="92D050"/>
                </a:solidFill>
              </a:rPr>
              <a:t>/conceptual transfer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31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083343" cy="66278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Existing Transfer theory from Natural Languages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2781"/>
            <a:ext cx="10515600" cy="607287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 sz="2600" dirty="0" smtClean="0"/>
          </a:p>
          <a:p>
            <a:pPr marL="457200" lvl="1" indent="0">
              <a:buNone/>
            </a:pPr>
            <a:endParaRPr lang="en-GB" sz="2600" dirty="0"/>
          </a:p>
          <a:p>
            <a:pPr marL="457200" lvl="1" indent="0">
              <a:buNone/>
            </a:pPr>
            <a:endParaRPr lang="en-GB" sz="2600" dirty="0" smtClean="0"/>
          </a:p>
          <a:p>
            <a:pPr lvl="1"/>
            <a:endParaRPr lang="en-GB" sz="2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If </a:t>
            </a:r>
            <a:r>
              <a:rPr lang="en-US" dirty="0"/>
              <a:t>you see </a:t>
            </a:r>
            <a:r>
              <a:rPr lang="en-GB" sz="3600" b="1" dirty="0"/>
              <a:t>la </a:t>
            </a:r>
            <a:r>
              <a:rPr lang="en-GB" sz="3600" b="1" dirty="0" err="1"/>
              <a:t>musique</a:t>
            </a:r>
            <a:r>
              <a:rPr lang="en-GB" sz="3600" b="1" dirty="0"/>
              <a:t> </a:t>
            </a:r>
            <a:r>
              <a:rPr lang="en-US" dirty="0" smtClean="0"/>
              <a:t>in </a:t>
            </a:r>
            <a:r>
              <a:rPr lang="en-US" dirty="0"/>
              <a:t>French, what do you think it means</a:t>
            </a:r>
            <a:r>
              <a:rPr lang="en-US" dirty="0" smtClean="0"/>
              <a:t>?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If </a:t>
            </a:r>
            <a:r>
              <a:rPr lang="en-US" dirty="0"/>
              <a:t>you see </a:t>
            </a:r>
            <a:r>
              <a:rPr lang="en-US" sz="3600" b="1" dirty="0" err="1"/>
              <a:t>Déception</a:t>
            </a:r>
            <a:r>
              <a:rPr lang="en-US" b="1" dirty="0"/>
              <a:t> </a:t>
            </a:r>
            <a:r>
              <a:rPr lang="en-US" dirty="0" smtClean="0"/>
              <a:t>in </a:t>
            </a:r>
            <a:r>
              <a:rPr lang="en-US" dirty="0"/>
              <a:t>French, what do you think it means? </a:t>
            </a:r>
            <a:endParaRPr lang="en-GB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That’s covered in semantic transfer theory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4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Purpose of Research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3200" dirty="0" smtClean="0"/>
          </a:p>
          <a:p>
            <a:r>
              <a:rPr lang="en-GB" sz="3200" dirty="0" smtClean="0"/>
              <a:t>RQ1) How is semantic </a:t>
            </a:r>
            <a:r>
              <a:rPr lang="en-GB" sz="3200" dirty="0"/>
              <a:t>transfer </a:t>
            </a:r>
            <a:r>
              <a:rPr lang="en-GB" sz="3200" dirty="0" smtClean="0"/>
              <a:t>in natural languages applicable </a:t>
            </a:r>
            <a:r>
              <a:rPr lang="en-GB" sz="3200" dirty="0"/>
              <a:t>to </a:t>
            </a:r>
            <a:r>
              <a:rPr lang="en-GB" sz="3200" dirty="0" smtClean="0"/>
              <a:t>learning new Programming Languages?</a:t>
            </a:r>
          </a:p>
          <a:p>
            <a:endParaRPr lang="en-GB" sz="3200" dirty="0" smtClean="0"/>
          </a:p>
          <a:p>
            <a:r>
              <a:rPr lang="en-US" sz="3200" dirty="0"/>
              <a:t>RQ2) </a:t>
            </a:r>
            <a:r>
              <a:rPr lang="en-US" sz="3200" dirty="0" smtClean="0"/>
              <a:t>Does </a:t>
            </a:r>
            <a:r>
              <a:rPr lang="en-US" sz="3200" dirty="0"/>
              <a:t>paying attention to semantic transfer during instruction improve transfer?</a:t>
            </a:r>
          </a:p>
          <a:p>
            <a:endParaRPr lang="en-GB" sz="3200" dirty="0" smtClean="0"/>
          </a:p>
          <a:p>
            <a:endParaRPr lang="en-GB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92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Starting point :</a:t>
            </a:r>
            <a:br>
              <a:rPr lang="en-US" b="1" dirty="0" smtClean="0"/>
            </a:br>
            <a:r>
              <a:rPr lang="en-US" b="1" dirty="0" smtClean="0"/>
              <a:t>(Preliminary Qualitative Study 1)</a:t>
            </a:r>
            <a:br>
              <a:rPr lang="en-US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 5 second year University students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 </a:t>
            </a:r>
            <a:r>
              <a:rPr lang="en-GB" dirty="0" smtClean="0"/>
              <a:t>transitioning from Procedural Python to OO java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 </a:t>
            </a:r>
            <a:r>
              <a:rPr lang="en-GB" dirty="0" smtClean="0"/>
              <a:t>Study conducted for a semester (11 weeks)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 </a:t>
            </a:r>
            <a:r>
              <a:rPr lang="en-GB" dirty="0" smtClean="0"/>
              <a:t>1 hour fortnight individual sessions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 Code comprehension exercises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 Think-aloud protocols</a:t>
            </a:r>
          </a:p>
        </p:txBody>
      </p:sp>
    </p:spTree>
    <p:extLst>
      <p:ext uri="{BB962C8B-B14F-4D97-AF65-F5344CB8AC3E}">
        <p14:creationId xmlns:p14="http://schemas.microsoft.com/office/powerpoint/2010/main" val="272820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350" y="1845733"/>
            <a:ext cx="11287462" cy="456851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5000" dirty="0" smtClean="0"/>
              <a:t>+ve transfer for concepts that </a:t>
            </a:r>
            <a:r>
              <a:rPr lang="en-US" sz="5000" b="1" dirty="0" smtClean="0"/>
              <a:t>had similar syntax and semantics </a:t>
            </a:r>
            <a:r>
              <a:rPr lang="en-US" sz="3800" dirty="0" smtClean="0"/>
              <a:t>(e.g </a:t>
            </a:r>
            <a:r>
              <a:rPr lang="en-US" sz="3800" i="1" dirty="0" smtClean="0">
                <a:solidFill>
                  <a:srgbClr val="00B050"/>
                </a:solidFill>
              </a:rPr>
              <a:t>variables</a:t>
            </a:r>
            <a:r>
              <a:rPr lang="en-US" sz="3800" i="1" dirty="0">
                <a:solidFill>
                  <a:srgbClr val="00B050"/>
                </a:solidFill>
              </a:rPr>
              <a:t>, conditional-statements, methods and parameter </a:t>
            </a:r>
            <a:r>
              <a:rPr lang="en-US" sz="3800" i="1" dirty="0" smtClean="0">
                <a:solidFill>
                  <a:srgbClr val="00B050"/>
                </a:solidFill>
              </a:rPr>
              <a:t>passing</a:t>
            </a:r>
            <a:r>
              <a:rPr lang="en-US" sz="3800" i="1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en-US" sz="5000" i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5000" dirty="0" smtClean="0"/>
              <a:t> -ve transfer for </a:t>
            </a:r>
            <a:r>
              <a:rPr lang="en-US" sz="5000" dirty="0"/>
              <a:t>concepts that </a:t>
            </a:r>
            <a:r>
              <a:rPr lang="en-US" sz="5000" b="1" dirty="0"/>
              <a:t>had similar syntax </a:t>
            </a:r>
            <a:r>
              <a:rPr lang="en-US" sz="5000" b="1" dirty="0" smtClean="0"/>
              <a:t>but different </a:t>
            </a:r>
            <a:r>
              <a:rPr lang="en-US" sz="5000" b="1" dirty="0"/>
              <a:t>semantics </a:t>
            </a:r>
            <a:r>
              <a:rPr lang="en-US" sz="3800" dirty="0" smtClean="0"/>
              <a:t>(e.g </a:t>
            </a:r>
            <a:r>
              <a:rPr lang="en-US" sz="3800" i="1" dirty="0" smtClean="0">
                <a:solidFill>
                  <a:srgbClr val="00B050"/>
                </a:solidFill>
              </a:rPr>
              <a:t>reassigning a variable to a different type</a:t>
            </a:r>
            <a:r>
              <a:rPr lang="en-US" sz="3800" i="1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en-US" sz="5000" i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5000" dirty="0" smtClean="0"/>
              <a:t>No transfer for concepts that </a:t>
            </a:r>
            <a:r>
              <a:rPr lang="en-US" sz="5000" b="1" dirty="0"/>
              <a:t>had </a:t>
            </a:r>
            <a:r>
              <a:rPr lang="en-US" sz="5000" b="1" dirty="0" smtClean="0"/>
              <a:t>different </a:t>
            </a:r>
            <a:r>
              <a:rPr lang="en-US" sz="5000" b="1" dirty="0"/>
              <a:t>syntax but </a:t>
            </a:r>
            <a:r>
              <a:rPr lang="en-US" sz="5000" b="1" dirty="0" smtClean="0"/>
              <a:t>similar </a:t>
            </a:r>
            <a:r>
              <a:rPr lang="en-US" sz="5000" b="1" dirty="0"/>
              <a:t>semantics</a:t>
            </a:r>
            <a:r>
              <a:rPr lang="en-US" sz="5000" dirty="0" smtClean="0"/>
              <a:t> </a:t>
            </a:r>
            <a:r>
              <a:rPr lang="en-US" sz="3400" dirty="0" smtClean="0"/>
              <a:t>(e.g </a:t>
            </a:r>
            <a:r>
              <a:rPr lang="en-US" sz="3400" i="1" dirty="0" smtClean="0">
                <a:solidFill>
                  <a:srgbClr val="00B050"/>
                </a:solidFill>
              </a:rPr>
              <a:t>objects and dictionaries which both resemble record structures</a:t>
            </a:r>
            <a:r>
              <a:rPr lang="en-US" sz="3400" i="1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4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for quantitative studies based on study 1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7702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S</a:t>
            </a:r>
            <a:r>
              <a:rPr lang="en-US" sz="2400" b="1" dirty="0" smtClean="0"/>
              <a:t>imilar </a:t>
            </a:r>
            <a:r>
              <a:rPr lang="en-US" sz="2400" b="1" dirty="0"/>
              <a:t>syntax and similar semantics </a:t>
            </a:r>
            <a:r>
              <a:rPr lang="en-US" sz="2400" dirty="0" smtClean="0"/>
              <a:t>between prior and new language results in </a:t>
            </a:r>
            <a:r>
              <a:rPr lang="en-US" sz="2400" b="1" i="1" dirty="0" smtClean="0">
                <a:solidFill>
                  <a:srgbClr val="92D050"/>
                </a:solidFill>
              </a:rPr>
              <a:t>positive semantic</a:t>
            </a:r>
            <a:r>
              <a:rPr lang="en-US" sz="2400" i="1" dirty="0" smtClean="0">
                <a:solidFill>
                  <a:srgbClr val="92D050"/>
                </a:solidFill>
              </a:rPr>
              <a:t> </a:t>
            </a:r>
            <a:r>
              <a:rPr lang="en-US" sz="2400" b="1" i="1" dirty="0">
                <a:solidFill>
                  <a:srgbClr val="92D050"/>
                </a:solidFill>
              </a:rPr>
              <a:t>transfer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b="1" i="1" dirty="0" smtClean="0"/>
              <a:t>positive learning</a:t>
            </a:r>
          </a:p>
          <a:p>
            <a:pPr marL="0" indent="0">
              <a:buNone/>
            </a:pPr>
            <a:endParaRPr 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b="1" dirty="0"/>
              <a:t>S</a:t>
            </a:r>
            <a:r>
              <a:rPr lang="en-US" sz="2400" b="1" dirty="0" smtClean="0"/>
              <a:t>imilar </a:t>
            </a:r>
            <a:r>
              <a:rPr lang="en-US" sz="2400" b="1" dirty="0"/>
              <a:t>syntax </a:t>
            </a:r>
            <a:r>
              <a:rPr lang="en-US" sz="2400" b="1" dirty="0" smtClean="0"/>
              <a:t>but different semantics </a:t>
            </a:r>
            <a:r>
              <a:rPr lang="en-US" sz="2400" dirty="0"/>
              <a:t>between prior and new language results in </a:t>
            </a:r>
            <a:r>
              <a:rPr lang="en-US" sz="2400" b="1" i="1" dirty="0" smtClean="0">
                <a:solidFill>
                  <a:srgbClr val="92D050"/>
                </a:solidFill>
              </a:rPr>
              <a:t>negative </a:t>
            </a:r>
            <a:r>
              <a:rPr lang="en-US" sz="2400" b="1" i="1" dirty="0">
                <a:solidFill>
                  <a:srgbClr val="92D050"/>
                </a:solidFill>
              </a:rPr>
              <a:t>semantic</a:t>
            </a:r>
            <a:r>
              <a:rPr lang="en-US" sz="2400" i="1" dirty="0">
                <a:solidFill>
                  <a:srgbClr val="92D050"/>
                </a:solidFill>
              </a:rPr>
              <a:t> </a:t>
            </a:r>
            <a:r>
              <a:rPr lang="en-US" sz="2400" b="1" i="1" dirty="0">
                <a:solidFill>
                  <a:srgbClr val="92D050"/>
                </a:solidFill>
              </a:rPr>
              <a:t>transfer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/>
              <a:t>and </a:t>
            </a:r>
            <a:r>
              <a:rPr lang="en-US" sz="2400" b="1" i="1" dirty="0" smtClean="0"/>
              <a:t>negative </a:t>
            </a:r>
            <a:r>
              <a:rPr lang="en-US" sz="2400" b="1" i="1" dirty="0"/>
              <a:t>learning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b="1" dirty="0"/>
              <a:t>D</a:t>
            </a:r>
            <a:r>
              <a:rPr lang="en-US" sz="2400" b="1" dirty="0" smtClean="0"/>
              <a:t>ifferent </a:t>
            </a:r>
            <a:r>
              <a:rPr lang="en-US" sz="2400" b="1" dirty="0"/>
              <a:t>syntax but </a:t>
            </a:r>
            <a:r>
              <a:rPr lang="en-US" sz="2400" b="1" dirty="0" smtClean="0"/>
              <a:t>same semantics </a:t>
            </a:r>
            <a:r>
              <a:rPr lang="en-US" sz="2400" dirty="0"/>
              <a:t>between prior and new language results in </a:t>
            </a:r>
            <a:r>
              <a:rPr lang="en-US" sz="2400" b="1" i="1" dirty="0" smtClean="0">
                <a:solidFill>
                  <a:srgbClr val="92D050"/>
                </a:solidFill>
              </a:rPr>
              <a:t>no or little semantic</a:t>
            </a:r>
            <a:r>
              <a:rPr lang="en-US" sz="2400" i="1" dirty="0" smtClean="0">
                <a:solidFill>
                  <a:srgbClr val="92D050"/>
                </a:solidFill>
              </a:rPr>
              <a:t> </a:t>
            </a:r>
            <a:r>
              <a:rPr lang="en-US" sz="2400" b="1" i="1" dirty="0">
                <a:solidFill>
                  <a:srgbClr val="92D050"/>
                </a:solidFill>
              </a:rPr>
              <a:t>transfer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en-US" sz="2400" dirty="0"/>
              <a:t>and </a:t>
            </a:r>
            <a:r>
              <a:rPr lang="en-US" sz="2400" b="1" i="1" dirty="0"/>
              <a:t>negative learning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30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4918</TotalTime>
  <Words>741</Words>
  <Application>Microsoft Office PowerPoint</Application>
  <PresentationFormat>Widescreen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Calibri Light</vt:lpstr>
      <vt:lpstr>Courier New</vt:lpstr>
      <vt:lpstr>Wingdings</vt:lpstr>
      <vt:lpstr>Retrospect</vt:lpstr>
      <vt:lpstr>       Understanding conceptual transfer for students learning new programming languages   Presented by Ethel Tshukudu University of Glasgow Ethel.Tshukudu@glasgow.ac.uk  </vt:lpstr>
      <vt:lpstr>Outline</vt:lpstr>
      <vt:lpstr>Motivation </vt:lpstr>
      <vt:lpstr>Background</vt:lpstr>
      <vt:lpstr>Existing Transfer theory from Natural Languages</vt:lpstr>
      <vt:lpstr>Purpose of Research</vt:lpstr>
      <vt:lpstr>Starting point : (Preliminary Qualitative Study 1) </vt:lpstr>
      <vt:lpstr>Key findings</vt:lpstr>
      <vt:lpstr>Hypothesis for quantitative studies based on study 1 results</vt:lpstr>
      <vt:lpstr> Study 1 </vt:lpstr>
      <vt:lpstr>Study 2 </vt:lpstr>
      <vt:lpstr>Sample constructs/concepts tested in both study 1 and 2</vt:lpstr>
      <vt:lpstr>Study 1 and 2 Findings</vt:lpstr>
      <vt:lpstr>Implications to teaching</vt:lpstr>
      <vt:lpstr>Implications to teaching for transfer from block based to text based  Future Research Possibilities</vt:lpstr>
      <vt:lpstr>Implications to teaching for transfer from block based to text based</vt:lpstr>
      <vt:lpstr>References</vt:lpstr>
      <vt:lpstr>Questions and Answers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conceptual transfer for students learning new programming languages</dc:title>
  <dc:creator>ADMIN</dc:creator>
  <cp:lastModifiedBy>ADMIN</cp:lastModifiedBy>
  <cp:revision>538</cp:revision>
  <dcterms:created xsi:type="dcterms:W3CDTF">2019-08-01T00:55:05Z</dcterms:created>
  <dcterms:modified xsi:type="dcterms:W3CDTF">2020-04-07T18:04:54Z</dcterms:modified>
</cp:coreProperties>
</file>