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8" r:id="rId3"/>
    <p:sldId id="320" r:id="rId4"/>
    <p:sldId id="270" r:id="rId5"/>
    <p:sldId id="288" r:id="rId6"/>
    <p:sldId id="299" r:id="rId7"/>
    <p:sldId id="303" r:id="rId8"/>
    <p:sldId id="304" r:id="rId9"/>
    <p:sldId id="305" r:id="rId10"/>
    <p:sldId id="307" r:id="rId11"/>
    <p:sldId id="306" r:id="rId12"/>
    <p:sldId id="308" r:id="rId13"/>
    <p:sldId id="309" r:id="rId14"/>
    <p:sldId id="300" r:id="rId15"/>
    <p:sldId id="310" r:id="rId16"/>
    <p:sldId id="311" r:id="rId17"/>
    <p:sldId id="312" r:id="rId18"/>
    <p:sldId id="313" r:id="rId19"/>
    <p:sldId id="314" r:id="rId20"/>
    <p:sldId id="315" r:id="rId21"/>
    <p:sldId id="318" r:id="rId22"/>
    <p:sldId id="316" r:id="rId23"/>
    <p:sldId id="317" r:id="rId24"/>
    <p:sldId id="301" r:id="rId25"/>
    <p:sldId id="297" r:id="rId26"/>
  </p:sldIdLst>
  <p:sldSz cx="9144000" cy="5143500" type="screen16x9"/>
  <p:notesSz cx="6858000" cy="9144000"/>
  <p:embeddedFontLst>
    <p:embeddedFont>
      <p:font typeface="Playfair Display" pitchFamily="2" charset="77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BBF1A"/>
    <a:srgbClr val="F18821"/>
    <a:srgbClr val="7ABA47"/>
    <a:srgbClr val="21B5E7"/>
    <a:srgbClr val="CB70AA"/>
    <a:srgbClr val="FF9900"/>
    <a:srgbClr val="6C9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EDCFED-1155-45D1-85BC-8E99FF0B43B7}">
  <a:tblStyle styleId="{7CEDCFED-1155-45D1-85BC-8E99FF0B43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68"/>
    <p:restoredTop sz="80938" autoAdjust="0"/>
  </p:normalViewPr>
  <p:slideViewPr>
    <p:cSldViewPr snapToGrid="0">
      <p:cViewPr varScale="1">
        <p:scale>
          <a:sx n="51" d="100"/>
          <a:sy n="51" d="100"/>
        </p:scale>
        <p:origin x="192" y="3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about:blank" TargetMode="External"/></Relationships>
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85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650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378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303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Second and third =&gt; sense of social purpose</a:t>
            </a:r>
          </a:p>
        </p:txBody>
      </p:sp>
    </p:spTree>
    <p:extLst>
      <p:ext uri="{BB962C8B-B14F-4D97-AF65-F5344CB8AC3E}">
        <p14:creationId xmlns:p14="http://schemas.microsoft.com/office/powerpoint/2010/main" val="2274082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Consistent with career feedback: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D900"/>
                </a:solidFill>
              </a:rPr>
              <a:t>Improving people’s lives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D900"/>
                </a:solidFill>
              </a:rPr>
              <a:t>Improving society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4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879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1" dirty="0">
                <a:solidFill>
                  <a:srgbClr val="FFD900"/>
                </a:solidFill>
              </a:rPr>
              <a:t>Full quote: </a:t>
            </a:r>
            <a:r>
              <a:rPr lang="en-GB" sz="1100" b="0" dirty="0">
                <a:solidFill>
                  <a:srgbClr val="FFD900"/>
                </a:solidFill>
              </a:rPr>
              <a:t>I thought I wanted to do CS until I studied it at A-level.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0" dirty="0">
                <a:solidFill>
                  <a:srgbClr val="FFD900"/>
                </a:solidFill>
              </a:rPr>
              <a:t> I know this is a generalisation, but I associate certain stereotypes with computer scientists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0" dirty="0">
                <a:solidFill>
                  <a:srgbClr val="FFD900"/>
                </a:solidFill>
              </a:rPr>
              <a:t> and I have found that many students I have spoken to who are/ planning to take it at Uni are very similar and I don’t feel as if I would fit in (R49)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233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Not the sort of words you would typically associate with a sense of belonging?</a:t>
            </a:r>
          </a:p>
        </p:txBody>
      </p:sp>
    </p:spTree>
    <p:extLst>
      <p:ext uri="{BB962C8B-B14F-4D97-AF65-F5344CB8AC3E}">
        <p14:creationId xmlns:p14="http://schemas.microsoft.com/office/powerpoint/2010/main" val="228419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100" b="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Coming next: </a:t>
            </a:r>
            <a:r>
              <a:rPr lang="en-GB" dirty="0"/>
              <a:t>Persistence and resilience</a:t>
            </a:r>
          </a:p>
        </p:txBody>
      </p:sp>
    </p:spTree>
    <p:extLst>
      <p:ext uri="{BB962C8B-B14F-4D97-AF65-F5344CB8AC3E}">
        <p14:creationId xmlns:p14="http://schemas.microsoft.com/office/powerpoint/2010/main" val="3013185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100" b="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0" dirty="0">
                <a:solidFill>
                  <a:schemeClr val="bg1"/>
                </a:solidFill>
              </a:rPr>
              <a:t>We’ve seen that a few positives stood out, like uniqueness, standing out, paving the way,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0" dirty="0">
                <a:solidFill>
                  <a:schemeClr val="bg1"/>
                </a:solidFill>
              </a:rPr>
              <a:t>Plus significant examples of determination and resilience, in spite of a small number of examples of a perceived difference in treatment between males and females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100" b="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</a:rPr>
              <a:t>but still no sense of belonging?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1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Although many comments had negative elements … there were a lot of ‘buts’ or equivalent (hedging)</a:t>
            </a:r>
          </a:p>
        </p:txBody>
      </p:sp>
    </p:spTree>
    <p:extLst>
      <p:ext uri="{BB962C8B-B14F-4D97-AF65-F5344CB8AC3E}">
        <p14:creationId xmlns:p14="http://schemas.microsoft.com/office/powerpoint/2010/main" val="922183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81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 our context, not clear that this is female vs male – or minority vs majority group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linkClick r:id="rId3"/>
              </a:rPr>
              <a:t>https://books.google.co.uk/books?id=FKAveyWyW2sC&amp;pg=PA56&amp;lpg=PA56&amp;dq=hedging+murphy+Corpus+and+Sociolinguistics+Investigating+age+and+gender+in+female+talk&amp;source=bl&amp;ots=tJn0aBABqH&amp;sig=ACfU3U2MR-rpFgNWI8rd0bw_h15SbsowWA&amp;hl=en&amp;sa=X&amp;ved=2ahUKEwiLyfenp8PoAhWSoXEKHbqzDZgQ6AEwCnoECAsQAQ#v=onepage&amp;q=hedging%20murphy%20Corpus%20and%20Sociolinguistics%20Investigating%20age%20and%20gender%20in%20female%20talk&amp;f=false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Google books preview</a:t>
            </a:r>
          </a:p>
        </p:txBody>
      </p:sp>
    </p:spTree>
    <p:extLst>
      <p:ext uri="{BB962C8B-B14F-4D97-AF65-F5344CB8AC3E}">
        <p14:creationId xmlns:p14="http://schemas.microsoft.com/office/powerpoint/2010/main" val="2462181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already developed resilience and a way of being in a male dominated world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558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607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11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% of women at various stages: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17% women in the tech workforce – BCS press office, March 2019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21.4% females GCSE Computer Science – JCQ = Joint Council for Qualifications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13.3% females A-level Computer Science – JCQ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17.2% women studying CS at UG level, HESA, Jan 2019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Impacts: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Biases (gender and racial) in CS design in general, and specifically AI/ machine learning algorithms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Impact on women entering CS education and workforce (‘locker-room’ talk)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Persisting stereotypes of CS as a masculine discipline puts off otherwise interested and competent women.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005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71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linkClick r:id="rId3"/>
              </a:rPr>
              <a:t>https://cdn.bcs.org/bcs-org-media/3972/tracer-2017.pdf</a:t>
            </a:r>
            <a:r>
              <a:rPr lang="en-GB" dirty="0"/>
              <a:t>.  Note this report was the full 2018 report, that uses data collected in 2017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I’ve edited the table to just show Lancashire – towards the bottom of the list of the top 30 providers – sorted by student uptake - 195 = </a:t>
            </a:r>
            <a:r>
              <a:rPr lang="en-GB" dirty="0" err="1"/>
              <a:t>m+f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 used combinations of local authority maintained schools, colleges, academies, etc. We didn’t get full list of independents offering CS, e.g. CS filter for </a:t>
            </a:r>
            <a:r>
              <a:rPr lang="en-GB" dirty="0">
                <a:hlinkClick r:id="rId4"/>
              </a:rPr>
              <a:t>https://www.compare-school-performance.service.gov.uk/schools-by-type?step=default&amp;table=schools&amp;region=888&amp;la-name=lancashire&amp;geographic=la&amp;for=16to18&amp;datasetfilter=final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Coming next:</a:t>
            </a:r>
            <a:r>
              <a:rPr lang="en-GB" dirty="0"/>
              <a:t> providers without females</a:t>
            </a:r>
          </a:p>
        </p:txBody>
      </p:sp>
    </p:spTree>
    <p:extLst>
      <p:ext uri="{BB962C8B-B14F-4D97-AF65-F5344CB8AC3E}">
        <p14:creationId xmlns:p14="http://schemas.microsoft.com/office/powerpoint/2010/main" val="248415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8 suggests that 66.3% of providers have NO female students =&gt; so we could expect ~11 of 17 to have no females studying 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i.e. ~6 providers would have females (based on 2017 data and national averages from table 8)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Note this table is for </a:t>
            </a:r>
            <a:r>
              <a:rPr lang="en-GB" b="1" u="sng" dirty="0"/>
              <a:t>mixed</a:t>
            </a:r>
            <a:r>
              <a:rPr lang="en-GB" b="1" dirty="0"/>
              <a:t> providers </a:t>
            </a:r>
            <a:r>
              <a:rPr lang="en-GB" dirty="0"/>
              <a:t>– and since we had one all girls school respond, that will skew the responses and number of females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Coming next: </a:t>
            </a:r>
            <a:r>
              <a:rPr lang="en-GB" dirty="0"/>
              <a:t>how many females</a:t>
            </a:r>
          </a:p>
        </p:txBody>
      </p:sp>
    </p:spTree>
    <p:extLst>
      <p:ext uri="{BB962C8B-B14F-4D97-AF65-F5344CB8AC3E}">
        <p14:creationId xmlns:p14="http://schemas.microsoft.com/office/powerpoint/2010/main" val="25728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8 suggests that 66.3% of providers have NO female students =&gt; we could expect 66.3% of 17 = 11.27 to have no females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i.e. ~6 providers would have females (based on 2017 data and national averages from table 8)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195 students – 13.3% is national average = 25.9 students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dirty="0"/>
              <a:t>Coming next: </a:t>
            </a:r>
            <a:r>
              <a:rPr lang="en-GB" dirty="0"/>
              <a:t>questionnaire</a:t>
            </a:r>
          </a:p>
        </p:txBody>
      </p:sp>
    </p:spTree>
    <p:extLst>
      <p:ext uri="{BB962C8B-B14F-4D97-AF65-F5344CB8AC3E}">
        <p14:creationId xmlns:p14="http://schemas.microsoft.com/office/powerpoint/2010/main" val="16009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391863"/>
            <a:ext cx="41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" y="3912619"/>
            <a:ext cx="9144000" cy="12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 b="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10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>
  <p:cSld name="BLANK_1_1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 descr="dark_wood.jpg"/>
          <p:cNvPicPr preferRelativeResize="0"/>
          <p:nvPr/>
        </p:nvPicPr>
        <p:blipFill rotWithShape="1">
          <a:blip r:embed="rId2">
            <a:alphaModFix/>
          </a:blip>
          <a:srcRect r="24998"/>
          <a:stretch/>
        </p:blipFill>
        <p:spPr>
          <a:xfrm>
            <a:off x="2285700" y="285413"/>
            <a:ext cx="4572600" cy="457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4297650" y="4858089"/>
            <a:ext cx="548700" cy="2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85800" y="446567"/>
            <a:ext cx="4418938" cy="3105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3200" dirty="0"/>
              <a:t>Survey of female </a:t>
            </a:r>
            <a:br>
              <a:rPr lang="en-GB" sz="3200" dirty="0"/>
            </a:br>
            <a:r>
              <a:rPr lang="en-GB" sz="3200" dirty="0"/>
              <a:t>      A-level students:</a:t>
            </a:r>
            <a:br>
              <a:rPr lang="en-GB" sz="3200" dirty="0"/>
            </a:b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- sense of purpose</a:t>
            </a:r>
            <a:br>
              <a:rPr lang="en-GB" sz="3200" dirty="0"/>
            </a:br>
            <a:r>
              <a:rPr lang="en-GB" sz="3200" dirty="0"/>
              <a:t>- sense of belonging </a:t>
            </a:r>
            <a:br>
              <a:rPr lang="en-GB" sz="3200" dirty="0"/>
            </a:br>
            <a:r>
              <a:rPr lang="en-GB" sz="3200" dirty="0"/>
              <a:t>- and hedging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B1A50-C232-4D73-84C1-F600E4C283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38" y="13664"/>
            <a:ext cx="1744329" cy="3874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289" y="1021246"/>
            <a:ext cx="174432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Lynne Blair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Lisa Thomas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Emily Winter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Lancaster University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15" y="4215256"/>
            <a:ext cx="1899000" cy="618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51" y="4231457"/>
            <a:ext cx="4192064" cy="6183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7766" y="4215255"/>
            <a:ext cx="6111349" cy="6183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Questionnaire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827" y="1134837"/>
            <a:ext cx="44304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Visual, paper-based questionnaire</a:t>
            </a:r>
          </a:p>
          <a:p>
            <a:pPr>
              <a:buClr>
                <a:schemeClr val="bg1"/>
              </a:buClr>
            </a:pPr>
            <a:endParaRPr lang="en-GB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</a:rPr>
              <a:t>Questions included: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What aspects of your future career are important for you (including values) 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What skills do you perceive as important for someone working in CS</a:t>
            </a:r>
          </a:p>
          <a:p>
            <a:pPr marL="342900" lvl="1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Page from our questionnaire - questions on 'my career'">
            <a:extLst>
              <a:ext uri="{FF2B5EF4-FFF2-40B4-BE49-F238E27FC236}">
                <a16:creationId xmlns:a16="http://schemas.microsoft.com/office/drawing/2014/main" id="{77E8B325-F98B-CB40-9B72-1CDF389B8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608" y="15124"/>
            <a:ext cx="4058391" cy="49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Questionnaire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827" y="1134837"/>
            <a:ext cx="44304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Visual, paper-based questionnaire</a:t>
            </a:r>
          </a:p>
          <a:p>
            <a:pPr>
              <a:buClr>
                <a:schemeClr val="bg1"/>
              </a:buClr>
            </a:pPr>
            <a:endParaRPr lang="en-GB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</a:rPr>
              <a:t>Questions included: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Projects – what were the things you enjoyed/ did not enjoy about different projects </a:t>
            </a:r>
          </a:p>
          <a:p>
            <a:pPr marL="342900" lvl="1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  <a:p>
            <a:pPr marL="342900" lvl="1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How confident are you about performing different named activities</a:t>
            </a:r>
          </a:p>
          <a:p>
            <a:pPr marL="342900" lvl="1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" name="Picture 9" descr="Page from our questionnaire - questions on 'Computer Science projects'">
            <a:extLst>
              <a:ext uri="{FF2B5EF4-FFF2-40B4-BE49-F238E27FC236}">
                <a16:creationId xmlns:a16="http://schemas.microsoft.com/office/drawing/2014/main" id="{678193DD-7201-FE4A-96AD-E12F22CC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381" y="0"/>
            <a:ext cx="3842619" cy="49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Questionnaire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827" y="1134837"/>
            <a:ext cx="44304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Visual, paper-based questionnaire</a:t>
            </a:r>
          </a:p>
          <a:p>
            <a:pPr>
              <a:buClr>
                <a:schemeClr val="bg1"/>
              </a:buClr>
            </a:pPr>
            <a:endParaRPr lang="en-GB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</a:rPr>
              <a:t>Questions included: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Reasons for wanting to continue studying Computer Science or what puts you off?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How do you feel/would you feel … different questions including on the gender gap</a:t>
            </a:r>
          </a:p>
          <a:p>
            <a:pPr marL="342900" lvl="1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Page from our questionnaire - questions on 'Computer Science at University'">
            <a:extLst>
              <a:ext uri="{FF2B5EF4-FFF2-40B4-BE49-F238E27FC236}">
                <a16:creationId xmlns:a16="http://schemas.microsoft.com/office/drawing/2014/main" id="{F27ADB82-1140-EA4F-AC91-B6F653257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36" y="0"/>
            <a:ext cx="3729842" cy="49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5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Questionnaire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827" y="1134837"/>
            <a:ext cx="7848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Visual, paper-based questionnaire – ‘mechanics’</a:t>
            </a:r>
          </a:p>
          <a:p>
            <a:pPr>
              <a:buClr>
                <a:schemeClr val="bg1"/>
              </a:buClr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Email and/or phone contact with the CS teacher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Teachers distribute the questionnaires, participant information sheets and consent forms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Participation was voluntary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Classroom collection boxes or stamped envelopes provided so that responses did not need to go back to teacher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Thematic analysis on the data</a:t>
            </a:r>
          </a:p>
          <a:p>
            <a:pPr marL="342900" lvl="1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1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7;p13">
            <a:extLst>
              <a:ext uri="{FF2B5EF4-FFF2-40B4-BE49-F238E27FC236}">
                <a16:creationId xmlns:a16="http://schemas.microsoft.com/office/drawing/2014/main" id="{A488BAC1-E90C-F84D-9E5B-674AC3DFBE15}"/>
              </a:ext>
            </a:extLst>
          </p:cNvPr>
          <p:cNvSpPr txBox="1">
            <a:spLocks/>
          </p:cNvSpPr>
          <p:nvPr/>
        </p:nvSpPr>
        <p:spPr>
          <a:xfrm>
            <a:off x="685799" y="457453"/>
            <a:ext cx="7358743" cy="422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>
                <a:solidFill>
                  <a:schemeClr val="bg1"/>
                </a:solidFill>
              </a:rPr>
              <a:t>Findings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GB" sz="3200" i="1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GB" sz="3200" i="1" dirty="0">
                <a:solidFill>
                  <a:schemeClr val="bg1"/>
                </a:solidFill>
              </a:rPr>
              <a:t>sense of social purpose</a:t>
            </a:r>
          </a:p>
          <a:p>
            <a:pPr algn="ctr">
              <a:buClr>
                <a:schemeClr val="bg1"/>
              </a:buClr>
            </a:pPr>
            <a:r>
              <a:rPr lang="en-GB" sz="3200" i="1" dirty="0">
                <a:solidFill>
                  <a:schemeClr val="bg1"/>
                </a:solidFill>
              </a:rPr>
              <a:t>sense of belonging</a:t>
            </a:r>
          </a:p>
          <a:p>
            <a:pPr algn="ctr">
              <a:buClr>
                <a:schemeClr val="bg1"/>
              </a:buClr>
            </a:pPr>
            <a:r>
              <a:rPr lang="en-GB" sz="3200" i="1" dirty="0">
                <a:solidFill>
                  <a:schemeClr val="bg1"/>
                </a:solidFill>
              </a:rPr>
              <a:t>hedging</a:t>
            </a:r>
          </a:p>
        </p:txBody>
      </p:sp>
    </p:spTree>
    <p:extLst>
      <p:ext uri="{BB962C8B-B14F-4D97-AF65-F5344CB8AC3E}">
        <p14:creationId xmlns:p14="http://schemas.microsoft.com/office/powerpoint/2010/main" val="157589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Important aspects for your career …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828" y="1238722"/>
            <a:ext cx="7848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</a:rPr>
              <a:t>Weighted responses (0 for none/low, 1 for medium, 2 for high)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A799E-2A9A-B545-83A9-AF8F0C2674BE}"/>
              </a:ext>
            </a:extLst>
          </p:cNvPr>
          <p:cNvSpPr txBox="1"/>
          <p:nvPr/>
        </p:nvSpPr>
        <p:spPr>
          <a:xfrm>
            <a:off x="331261" y="1838044"/>
            <a:ext cx="444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Developing technical skills (105)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61051-ED44-CC4B-87F6-8CC64A9D5B0C}"/>
              </a:ext>
            </a:extLst>
          </p:cNvPr>
          <p:cNvSpPr txBox="1"/>
          <p:nvPr/>
        </p:nvSpPr>
        <p:spPr>
          <a:xfrm>
            <a:off x="331261" y="2250911"/>
            <a:ext cx="444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Improving people’s lives (100)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7AAA3F-17CD-7947-A428-4A1FD847C0B0}"/>
              </a:ext>
            </a:extLst>
          </p:cNvPr>
          <p:cNvSpPr txBox="1"/>
          <p:nvPr/>
        </p:nvSpPr>
        <p:spPr>
          <a:xfrm>
            <a:off x="331261" y="2645367"/>
            <a:ext cx="444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Improving society (97)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575C7-5CCB-DD40-B106-31143DF50B5A}"/>
              </a:ext>
            </a:extLst>
          </p:cNvPr>
          <p:cNvSpPr txBox="1"/>
          <p:nvPr/>
        </p:nvSpPr>
        <p:spPr>
          <a:xfrm>
            <a:off x="5433735" y="3979636"/>
            <a:ext cx="444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Creative designing (63)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8D671-085C-E84F-AE49-217D4CE740BB}"/>
              </a:ext>
            </a:extLst>
          </p:cNvPr>
          <p:cNvSpPr txBox="1"/>
          <p:nvPr/>
        </p:nvSpPr>
        <p:spPr>
          <a:xfrm>
            <a:off x="5433735" y="4377484"/>
            <a:ext cx="444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Working alone (63)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C27C26-238D-8646-B794-A9400A347EC7}"/>
              </a:ext>
            </a:extLst>
          </p:cNvPr>
          <p:cNvSpPr txBox="1"/>
          <p:nvPr/>
        </p:nvSpPr>
        <p:spPr>
          <a:xfrm>
            <a:off x="2715468" y="3140196"/>
            <a:ext cx="444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Being part of a team (93)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401F7-0EC8-144E-BD6E-70362D95EA97}"/>
              </a:ext>
            </a:extLst>
          </p:cNvPr>
          <p:cNvSpPr txBox="1"/>
          <p:nvPr/>
        </p:nvSpPr>
        <p:spPr>
          <a:xfrm>
            <a:off x="2715468" y="3538044"/>
            <a:ext cx="444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A high salary (89)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65A8E22E-3734-BA46-8255-D02242916D7F}"/>
              </a:ext>
            </a:extLst>
          </p:cNvPr>
          <p:cNvSpPr/>
          <p:nvPr/>
        </p:nvSpPr>
        <p:spPr>
          <a:xfrm>
            <a:off x="8359113" y="460312"/>
            <a:ext cx="610714" cy="44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8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Projects – open responses …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DA799E-2A9A-B545-83A9-AF8F0C2674BE}"/>
              </a:ext>
            </a:extLst>
          </p:cNvPr>
          <p:cNvSpPr txBox="1"/>
          <p:nvPr/>
        </p:nvSpPr>
        <p:spPr>
          <a:xfrm>
            <a:off x="429233" y="1228440"/>
            <a:ext cx="630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Making a difference (R22)</a:t>
            </a:r>
          </a:p>
          <a:p>
            <a:r>
              <a:rPr lang="en-GB" sz="2000" b="1" dirty="0">
                <a:solidFill>
                  <a:srgbClr val="FFD900"/>
                </a:solidFill>
              </a:rPr>
              <a:t>Real-world users and realistic situations (R47)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C27C26-238D-8646-B794-A9400A347EC7}"/>
              </a:ext>
            </a:extLst>
          </p:cNvPr>
          <p:cNvSpPr txBox="1"/>
          <p:nvPr/>
        </p:nvSpPr>
        <p:spPr>
          <a:xfrm>
            <a:off x="429232" y="2569113"/>
            <a:ext cx="8388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Cited examples of real-world projects included:</a:t>
            </a:r>
          </a:p>
          <a:p>
            <a:r>
              <a:rPr lang="en-GB" sz="2000" b="1" dirty="0">
                <a:solidFill>
                  <a:srgbClr val="FFD900"/>
                </a:solidFill>
              </a:rPr>
              <a:t>Staff movement in a hospital (R5), voting machine (h/ware &amp; s/ware) for school (R7), encrypted booking system for local music school (R17), charity shop stock system (R20), NHS medical records system (R27), dyslexia screening (R37),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3E2073-D058-594A-945B-CC6E1C0A9B64}"/>
              </a:ext>
            </a:extLst>
          </p:cNvPr>
          <p:cNvSpPr txBox="1"/>
          <p:nvPr/>
        </p:nvSpPr>
        <p:spPr>
          <a:xfrm>
            <a:off x="3309257" y="4171800"/>
            <a:ext cx="550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=&gt;  sense of social purpose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806FE31D-7023-644A-879A-3940F1994E87}"/>
              </a:ext>
            </a:extLst>
          </p:cNvPr>
          <p:cNvSpPr/>
          <p:nvPr/>
        </p:nvSpPr>
        <p:spPr>
          <a:xfrm>
            <a:off x="8359113" y="460312"/>
            <a:ext cx="610714" cy="44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1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Projects – open responses …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DA799E-2A9A-B545-83A9-AF8F0C2674BE}"/>
              </a:ext>
            </a:extLst>
          </p:cNvPr>
          <p:cNvSpPr txBox="1"/>
          <p:nvPr/>
        </p:nvSpPr>
        <p:spPr>
          <a:xfrm>
            <a:off x="429233" y="1228440"/>
            <a:ext cx="6309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However, a small number of respondents saw a disconnect between CS and a sense of purpose: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rgbClr val="FFD900"/>
                </a:solidFill>
              </a:rPr>
              <a:t>A CS career is not helping people in need and is not a caring career (R10)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C27C26-238D-8646-B794-A9400A347EC7}"/>
              </a:ext>
            </a:extLst>
          </p:cNvPr>
          <p:cNvSpPr txBox="1"/>
          <p:nvPr/>
        </p:nvSpPr>
        <p:spPr>
          <a:xfrm>
            <a:off x="1417487" y="3044708"/>
            <a:ext cx="630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I want to impact on people’s lives (social action) and I don’t think this can be done with CS and, if it can, I haven’t been educated how to (R15)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B5FA9-0A22-7343-B796-AB0EC91F5304}"/>
              </a:ext>
            </a:extLst>
          </p:cNvPr>
          <p:cNvSpPr txBox="1"/>
          <p:nvPr/>
        </p:nvSpPr>
        <p:spPr>
          <a:xfrm>
            <a:off x="3537857" y="4060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07311-0D51-0041-933D-EC8D5F1D97B3}"/>
              </a:ext>
            </a:extLst>
          </p:cNvPr>
          <p:cNvSpPr txBox="1"/>
          <p:nvPr/>
        </p:nvSpPr>
        <p:spPr>
          <a:xfrm>
            <a:off x="3015343" y="4171800"/>
            <a:ext cx="580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=&gt;  not sense of social purpose?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2706DAA9-83DF-DA40-9ABC-D5D290D0BFB8}"/>
              </a:ext>
            </a:extLst>
          </p:cNvPr>
          <p:cNvSpPr/>
          <p:nvPr/>
        </p:nvSpPr>
        <p:spPr>
          <a:xfrm>
            <a:off x="8359113" y="460312"/>
            <a:ext cx="610714" cy="44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50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Studying CS further … &amp; gender gap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DA799E-2A9A-B545-83A9-AF8F0C2674BE}"/>
              </a:ext>
            </a:extLst>
          </p:cNvPr>
          <p:cNvSpPr txBox="1"/>
          <p:nvPr/>
        </p:nvSpPr>
        <p:spPr>
          <a:xfrm>
            <a:off x="429233" y="1228440"/>
            <a:ext cx="81487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Sense of belonging: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	important predictor of success and retention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	Linda Sax et al. 2018, Katherine Rainey et al. 2018.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800" b="1" dirty="0">
                <a:solidFill>
                  <a:srgbClr val="FFD900"/>
                </a:solidFill>
              </a:rPr>
              <a:t>From a social perspective, it would be nice to have more people you can easily relate to (R3)</a:t>
            </a:r>
          </a:p>
          <a:p>
            <a:endParaRPr lang="en-GB" sz="1800" b="1" dirty="0">
              <a:solidFill>
                <a:srgbClr val="FFD900"/>
              </a:solidFill>
            </a:endParaRPr>
          </a:p>
          <a:p>
            <a:r>
              <a:rPr lang="en-GB" sz="1800" b="1" dirty="0">
                <a:solidFill>
                  <a:srgbClr val="FFD900"/>
                </a:solidFill>
              </a:rPr>
              <a:t>I thought I wanted to do CS until I studied it at A-level… [but] I don’t feel as if I would fit in (R49)</a:t>
            </a:r>
          </a:p>
          <a:p>
            <a:endParaRPr lang="en-GB" sz="1800" b="1" dirty="0">
              <a:solidFill>
                <a:srgbClr val="FFD9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B5FA9-0A22-7343-B796-AB0EC91F5304}"/>
              </a:ext>
            </a:extLst>
          </p:cNvPr>
          <p:cNvSpPr txBox="1"/>
          <p:nvPr/>
        </p:nvSpPr>
        <p:spPr>
          <a:xfrm>
            <a:off x="3537857" y="4060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34171-8B74-8342-9B97-862AA967A2F8}"/>
              </a:ext>
            </a:extLst>
          </p:cNvPr>
          <p:cNvSpPr txBox="1"/>
          <p:nvPr/>
        </p:nvSpPr>
        <p:spPr>
          <a:xfrm>
            <a:off x="3015343" y="4479000"/>
            <a:ext cx="580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=&gt;  no sense of belonging?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809412B2-B191-4441-800B-22A37D6CC9B2}"/>
              </a:ext>
            </a:extLst>
          </p:cNvPr>
          <p:cNvSpPr/>
          <p:nvPr/>
        </p:nvSpPr>
        <p:spPr>
          <a:xfrm>
            <a:off x="8359113" y="460312"/>
            <a:ext cx="610714" cy="44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Studying CS further … &amp; gender gap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DA799E-2A9A-B545-83A9-AF8F0C2674BE}"/>
              </a:ext>
            </a:extLst>
          </p:cNvPr>
          <p:cNvSpPr txBox="1"/>
          <p:nvPr/>
        </p:nvSpPr>
        <p:spPr>
          <a:xfrm>
            <a:off x="429233" y="1228440"/>
            <a:ext cx="81487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Gender gap issues included: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	</a:t>
            </a:r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800" b="1" dirty="0">
                <a:solidFill>
                  <a:srgbClr val="FFD900"/>
                </a:solidFill>
              </a:rPr>
              <a:t>I wasn’t expecting to be the only girl in my class (R49, similarly R19, R21)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C27C26-238D-8646-B794-A9400A347EC7}"/>
              </a:ext>
            </a:extLst>
          </p:cNvPr>
          <p:cNvSpPr txBox="1"/>
          <p:nvPr/>
        </p:nvSpPr>
        <p:spPr>
          <a:xfrm>
            <a:off x="429233" y="2342620"/>
            <a:ext cx="76153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D900"/>
                </a:solidFill>
              </a:rPr>
              <a:t>Negative words/ phrases included:</a:t>
            </a:r>
          </a:p>
          <a:p>
            <a:endParaRPr lang="en-GB" sz="1800" b="1" dirty="0">
              <a:solidFill>
                <a:srgbClr val="FFD900"/>
              </a:solidFill>
            </a:endParaRPr>
          </a:p>
          <a:p>
            <a:r>
              <a:rPr lang="en-GB" sz="1800" b="1" dirty="0">
                <a:solidFill>
                  <a:srgbClr val="FFD900"/>
                </a:solidFill>
              </a:rPr>
              <a:t>	4 x intimidated</a:t>
            </a:r>
          </a:p>
          <a:p>
            <a:r>
              <a:rPr lang="en-GB" sz="1800" b="1" dirty="0">
                <a:solidFill>
                  <a:srgbClr val="FFD900"/>
                </a:solidFill>
              </a:rPr>
              <a:t>	3 x uncomfortable, worried</a:t>
            </a:r>
          </a:p>
          <a:p>
            <a:r>
              <a:rPr lang="en-GB" sz="1800" b="1" dirty="0">
                <a:solidFill>
                  <a:srgbClr val="FFD900"/>
                </a:solidFill>
              </a:rPr>
              <a:t>	2 x disconcerted, scared, out of place</a:t>
            </a:r>
          </a:p>
          <a:p>
            <a:r>
              <a:rPr lang="en-GB" sz="1800" b="1" dirty="0">
                <a:solidFill>
                  <a:srgbClr val="FFD900"/>
                </a:solidFill>
              </a:rPr>
              <a:t>	1 x strange, unexpected, isolating, difficult, weird,</a:t>
            </a:r>
          </a:p>
          <a:p>
            <a:r>
              <a:rPr lang="en-GB" sz="1800" b="1" dirty="0">
                <a:solidFill>
                  <a:srgbClr val="FFD900"/>
                </a:solidFill>
              </a:rPr>
              <a:t>	      needing to be brave, sad that some girls may be put off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B5FA9-0A22-7343-B796-AB0EC91F5304}"/>
              </a:ext>
            </a:extLst>
          </p:cNvPr>
          <p:cNvSpPr txBox="1"/>
          <p:nvPr/>
        </p:nvSpPr>
        <p:spPr>
          <a:xfrm>
            <a:off x="3537857" y="4060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B05A5-6E20-2741-B08A-670EA668B3B2}"/>
              </a:ext>
            </a:extLst>
          </p:cNvPr>
          <p:cNvSpPr txBox="1"/>
          <p:nvPr/>
        </p:nvSpPr>
        <p:spPr>
          <a:xfrm>
            <a:off x="3015343" y="4479000"/>
            <a:ext cx="580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=&gt;  no sense of belonging?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08C81D5B-B0F1-664D-A1DA-4566E3D24BDA}"/>
              </a:ext>
            </a:extLst>
          </p:cNvPr>
          <p:cNvSpPr/>
          <p:nvPr/>
        </p:nvSpPr>
        <p:spPr>
          <a:xfrm>
            <a:off x="8359113" y="460312"/>
            <a:ext cx="610714" cy="44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7;p13">
            <a:extLst>
              <a:ext uri="{FF2B5EF4-FFF2-40B4-BE49-F238E27FC236}">
                <a16:creationId xmlns:a16="http://schemas.microsoft.com/office/drawing/2014/main" id="{A488BAC1-E90C-F84D-9E5B-674AC3DFBE15}"/>
              </a:ext>
            </a:extLst>
          </p:cNvPr>
          <p:cNvSpPr txBox="1">
            <a:spLocks/>
          </p:cNvSpPr>
          <p:nvPr/>
        </p:nvSpPr>
        <p:spPr>
          <a:xfrm>
            <a:off x="685799" y="478235"/>
            <a:ext cx="7358743" cy="4010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>
                <a:solidFill>
                  <a:schemeClr val="bg1"/>
                </a:solidFill>
              </a:rPr>
              <a:t>Background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Method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Findings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Conclusions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Studying CS further … &amp; gender gap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DA799E-2A9A-B545-83A9-AF8F0C2674BE}"/>
              </a:ext>
            </a:extLst>
          </p:cNvPr>
          <p:cNvSpPr txBox="1"/>
          <p:nvPr/>
        </p:nvSpPr>
        <p:spPr>
          <a:xfrm>
            <a:off x="429232" y="1228440"/>
            <a:ext cx="8388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Gender gap positives included: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	</a:t>
            </a:r>
          </a:p>
          <a:p>
            <a:r>
              <a:rPr lang="en-GB" sz="1800" b="1" dirty="0">
                <a:solidFill>
                  <a:srgbClr val="FFD900"/>
                </a:solidFill>
              </a:rPr>
              <a:t>It may be an advantage to be a woman in CS (R44) and I would feel more unique (R30).</a:t>
            </a:r>
          </a:p>
          <a:p>
            <a:endParaRPr lang="en-GB" sz="1800" b="1" dirty="0">
              <a:solidFill>
                <a:srgbClr val="FFD900"/>
              </a:solidFill>
            </a:endParaRPr>
          </a:p>
          <a:p>
            <a:r>
              <a:rPr lang="en-GB" sz="1800" b="1" dirty="0">
                <a:solidFill>
                  <a:srgbClr val="FFD900"/>
                </a:solidFill>
              </a:rPr>
              <a:t>Girls who enter pave the way for decreasing the gap (R27, similarly R35)</a:t>
            </a:r>
          </a:p>
          <a:p>
            <a:endParaRPr lang="en-GB" sz="1000" b="1" dirty="0">
              <a:solidFill>
                <a:srgbClr val="FFD9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B5FA9-0A22-7343-B796-AB0EC91F5304}"/>
              </a:ext>
            </a:extLst>
          </p:cNvPr>
          <p:cNvSpPr txBox="1"/>
          <p:nvPr/>
        </p:nvSpPr>
        <p:spPr>
          <a:xfrm>
            <a:off x="3537857" y="4060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093BB93C-0154-364A-9B59-BC85754A43E9}"/>
              </a:ext>
            </a:extLst>
          </p:cNvPr>
          <p:cNvSpPr/>
          <p:nvPr/>
        </p:nvSpPr>
        <p:spPr>
          <a:xfrm>
            <a:off x="8359113" y="460312"/>
            <a:ext cx="610714" cy="44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Studying CS further … &amp; gender gap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DA799E-2A9A-B545-83A9-AF8F0C2674BE}"/>
              </a:ext>
            </a:extLst>
          </p:cNvPr>
          <p:cNvSpPr txBox="1"/>
          <p:nvPr/>
        </p:nvSpPr>
        <p:spPr>
          <a:xfrm>
            <a:off x="429233" y="1112980"/>
            <a:ext cx="838819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>
              <a:solidFill>
                <a:srgbClr val="FFD900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Determination and resilience:</a:t>
            </a:r>
          </a:p>
          <a:p>
            <a:pPr marL="182563"/>
            <a:endParaRPr lang="en-GB" sz="1600" b="1" dirty="0">
              <a:solidFill>
                <a:srgbClr val="FFD900"/>
              </a:solidFill>
            </a:endParaRPr>
          </a:p>
          <a:p>
            <a:pPr marL="182563"/>
            <a:r>
              <a:rPr lang="en-GB" sz="1800" b="1" dirty="0">
                <a:solidFill>
                  <a:srgbClr val="FFD900"/>
                </a:solidFill>
              </a:rPr>
              <a:t>I was determined to take it because I love it (R17)</a:t>
            </a:r>
          </a:p>
          <a:p>
            <a:pPr marL="182563"/>
            <a:endParaRPr lang="en-GB" sz="1800" b="1" dirty="0">
              <a:solidFill>
                <a:srgbClr val="FFD900"/>
              </a:solidFill>
            </a:endParaRPr>
          </a:p>
          <a:p>
            <a:pPr marL="182563"/>
            <a:r>
              <a:rPr lang="en-GB" sz="1800" b="1" dirty="0">
                <a:solidFill>
                  <a:srgbClr val="FFD900"/>
                </a:solidFill>
              </a:rPr>
              <a:t>I have to work harder than men to gain men’s respect. I will not let this prevent me from studying CS […] and I’m not going to stop pursuing my ideal career (R18, similarly R35)</a:t>
            </a:r>
          </a:p>
          <a:p>
            <a:pPr marL="182563"/>
            <a:endParaRPr lang="en-GB" sz="1800" b="1" dirty="0">
              <a:solidFill>
                <a:srgbClr val="FFD900"/>
              </a:solidFill>
            </a:endParaRPr>
          </a:p>
          <a:p>
            <a:pPr marL="182563"/>
            <a:r>
              <a:rPr lang="en-GB" sz="1800" b="1" dirty="0">
                <a:solidFill>
                  <a:srgbClr val="FFD900"/>
                </a:solidFill>
              </a:rPr>
              <a:t>You get treated differently … it’s almost like men feel threatened by you. You constantly have to work to earn their respect in a way that male peers do not (R20)</a:t>
            </a:r>
          </a:p>
          <a:p>
            <a:endParaRPr lang="en-GB" sz="1800" b="1" dirty="0">
              <a:solidFill>
                <a:srgbClr val="FFD9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B5FA9-0A22-7343-B796-AB0EC91F5304}"/>
              </a:ext>
            </a:extLst>
          </p:cNvPr>
          <p:cNvSpPr txBox="1"/>
          <p:nvPr/>
        </p:nvSpPr>
        <p:spPr>
          <a:xfrm>
            <a:off x="3537857" y="4060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DBAE303D-027F-264C-BA07-840098672F94}"/>
              </a:ext>
            </a:extLst>
          </p:cNvPr>
          <p:cNvSpPr/>
          <p:nvPr/>
        </p:nvSpPr>
        <p:spPr>
          <a:xfrm>
            <a:off x="8359113" y="460312"/>
            <a:ext cx="610714" cy="44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8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Sense of belonging … &amp; ‘hedging’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DA799E-2A9A-B545-83A9-AF8F0C2674BE}"/>
              </a:ext>
            </a:extLst>
          </p:cNvPr>
          <p:cNvSpPr txBox="1"/>
          <p:nvPr/>
        </p:nvSpPr>
        <p:spPr>
          <a:xfrm>
            <a:off x="429232" y="1228440"/>
            <a:ext cx="83881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When faced with negative feelings, many respondents were quick to add a diminishing clause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- this was clearly displayed in at least 20 responses: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	</a:t>
            </a:r>
          </a:p>
          <a:p>
            <a:pPr marL="450850"/>
            <a:r>
              <a:rPr lang="en-GB" sz="1800" b="1" dirty="0">
                <a:solidFill>
                  <a:srgbClr val="FFD900"/>
                </a:solidFill>
              </a:rPr>
              <a:t>Uncomfortable, but would get used to it (R12)</a:t>
            </a:r>
          </a:p>
          <a:p>
            <a:pPr marL="450850"/>
            <a:r>
              <a:rPr lang="en-GB" sz="1800" b="1" dirty="0">
                <a:solidFill>
                  <a:srgbClr val="FFD900"/>
                </a:solidFill>
              </a:rPr>
              <a:t>	but wouldn’t worry too much (R15)</a:t>
            </a:r>
          </a:p>
          <a:p>
            <a:pPr marL="450850"/>
            <a:r>
              <a:rPr lang="en-GB" sz="1800" b="1" dirty="0">
                <a:solidFill>
                  <a:srgbClr val="FFD900"/>
                </a:solidFill>
              </a:rPr>
              <a:t>	but would not mind (R39)</a:t>
            </a:r>
          </a:p>
          <a:p>
            <a:pPr marL="450850"/>
            <a:r>
              <a:rPr lang="en-GB" sz="1800" b="1" dirty="0">
                <a:solidFill>
                  <a:srgbClr val="FFD900"/>
                </a:solidFill>
              </a:rPr>
              <a:t>	but would still do it if I wanted to (R48)</a:t>
            </a:r>
          </a:p>
          <a:p>
            <a:pPr marL="450850"/>
            <a:endParaRPr lang="en-GB" sz="1000" b="1" dirty="0">
              <a:solidFill>
                <a:srgbClr val="FFD900"/>
              </a:solidFill>
            </a:endParaRPr>
          </a:p>
          <a:p>
            <a:pPr marL="450850"/>
            <a:r>
              <a:rPr lang="en-GB" sz="1800" b="1" dirty="0">
                <a:solidFill>
                  <a:srgbClr val="FFD900"/>
                </a:solidFill>
              </a:rPr>
              <a:t>Out of place, but would still enjoy it (R24)</a:t>
            </a:r>
          </a:p>
          <a:p>
            <a:pPr marL="450850"/>
            <a:endParaRPr lang="en-GB" sz="1000" b="1" dirty="0">
              <a:solidFill>
                <a:srgbClr val="FFD900"/>
              </a:solidFill>
            </a:endParaRPr>
          </a:p>
          <a:p>
            <a:pPr marL="450850"/>
            <a:r>
              <a:rPr lang="en-GB" sz="1800" b="1" dirty="0">
                <a:solidFill>
                  <a:srgbClr val="FFD900"/>
                </a:solidFill>
              </a:rPr>
              <a:t>Isolated at first but once I’ve made friends, I think I’d be ok (R25)</a:t>
            </a:r>
          </a:p>
          <a:p>
            <a:pPr marL="450850"/>
            <a:endParaRPr lang="en-GB" sz="1000" b="1" dirty="0">
              <a:solidFill>
                <a:srgbClr val="FFD900"/>
              </a:solidFill>
            </a:endParaRPr>
          </a:p>
          <a:p>
            <a:pPr marL="450850"/>
            <a:r>
              <a:rPr lang="en-GB" sz="1800" b="1" dirty="0">
                <a:solidFill>
                  <a:srgbClr val="FFD900"/>
                </a:solidFill>
              </a:rPr>
              <a:t>Intimidated but it might make me persevere more (R49)</a:t>
            </a:r>
          </a:p>
          <a:p>
            <a:endParaRPr lang="en-GB" sz="1800" b="1" dirty="0">
              <a:solidFill>
                <a:srgbClr val="FFD9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B5FA9-0A22-7343-B796-AB0EC91F5304}"/>
              </a:ext>
            </a:extLst>
          </p:cNvPr>
          <p:cNvSpPr txBox="1"/>
          <p:nvPr/>
        </p:nvSpPr>
        <p:spPr>
          <a:xfrm>
            <a:off x="3537857" y="4060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BE049319-2F35-9E4D-9D6B-51C34CD42FC9}"/>
              </a:ext>
            </a:extLst>
          </p:cNvPr>
          <p:cNvSpPr/>
          <p:nvPr/>
        </p:nvSpPr>
        <p:spPr>
          <a:xfrm>
            <a:off x="8359113" y="460312"/>
            <a:ext cx="610714" cy="445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9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So what is this ‘hedging’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DA799E-2A9A-B545-83A9-AF8F0C2674BE}"/>
              </a:ext>
            </a:extLst>
          </p:cNvPr>
          <p:cNvSpPr txBox="1"/>
          <p:nvPr/>
        </p:nvSpPr>
        <p:spPr>
          <a:xfrm>
            <a:off x="429233" y="1228440"/>
            <a:ext cx="58735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Linguistic device – found by socio-linguistics to be more common in the way in which women speak and present themselves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	</a:t>
            </a:r>
          </a:p>
          <a:p>
            <a:pPr marL="450850"/>
            <a:r>
              <a:rPr lang="en-GB" sz="1800" b="1" dirty="0">
                <a:solidFill>
                  <a:srgbClr val="FFD900"/>
                </a:solidFill>
              </a:rPr>
              <a:t>It’s a bit weird, but it’s not a problem</a:t>
            </a:r>
          </a:p>
          <a:p>
            <a:endParaRPr lang="en-GB" sz="1800" b="1" dirty="0">
              <a:solidFill>
                <a:srgbClr val="FFD900"/>
              </a:solidFill>
            </a:endParaRPr>
          </a:p>
          <a:p>
            <a:r>
              <a:rPr lang="en-GB" sz="1800" b="1" dirty="0">
                <a:solidFill>
                  <a:schemeClr val="bg1"/>
                </a:solidFill>
              </a:rPr>
              <a:t>In most of our cases, respondents are conscious of protecting themselves as well as others, diminishing the negatives.</a:t>
            </a:r>
          </a:p>
          <a:p>
            <a:endParaRPr lang="en-GB" sz="1800" b="1" dirty="0">
              <a:solidFill>
                <a:schemeClr val="bg1"/>
              </a:solidFill>
            </a:endParaRPr>
          </a:p>
          <a:p>
            <a:r>
              <a:rPr lang="en-GB" sz="1800" b="1" dirty="0">
                <a:solidFill>
                  <a:schemeClr val="bg1"/>
                </a:solidFill>
              </a:rPr>
              <a:t>Note: Murphy identifies lots of other forms of hedging that serve a wide range of purposes (</a:t>
            </a:r>
            <a:r>
              <a:rPr lang="en-GB" sz="1800" b="1" dirty="0" err="1">
                <a:solidFill>
                  <a:schemeClr val="bg1"/>
                </a:solidFill>
              </a:rPr>
              <a:t>ch</a:t>
            </a:r>
            <a:r>
              <a:rPr lang="en-GB" sz="1800" b="1" dirty="0">
                <a:solidFill>
                  <a:schemeClr val="bg1"/>
                </a:solidFill>
              </a:rPr>
              <a:t> 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B5FA9-0A22-7343-B796-AB0EC91F5304}"/>
              </a:ext>
            </a:extLst>
          </p:cNvPr>
          <p:cNvSpPr txBox="1"/>
          <p:nvPr/>
        </p:nvSpPr>
        <p:spPr>
          <a:xfrm>
            <a:off x="3537857" y="4060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AD727-F7E9-EA46-B4AD-9CC8A7107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4" y="987784"/>
            <a:ext cx="2677886" cy="3981778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C5FB72FE-0494-A445-BB28-9371D17AB1BA}"/>
              </a:ext>
            </a:extLst>
          </p:cNvPr>
          <p:cNvSpPr/>
          <p:nvPr/>
        </p:nvSpPr>
        <p:spPr>
          <a:xfrm>
            <a:off x="5560373" y="1943400"/>
            <a:ext cx="742456" cy="5232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4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7;p13">
            <a:extLst>
              <a:ext uri="{FF2B5EF4-FFF2-40B4-BE49-F238E27FC236}">
                <a16:creationId xmlns:a16="http://schemas.microsoft.com/office/drawing/2014/main" id="{A488BAC1-E90C-F84D-9E5B-674AC3DFBE15}"/>
              </a:ext>
            </a:extLst>
          </p:cNvPr>
          <p:cNvSpPr txBox="1">
            <a:spLocks/>
          </p:cNvSpPr>
          <p:nvPr/>
        </p:nvSpPr>
        <p:spPr>
          <a:xfrm>
            <a:off x="685799" y="457453"/>
            <a:ext cx="7717972" cy="4375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>
                <a:solidFill>
                  <a:schemeClr val="bg1"/>
                </a:solidFill>
              </a:rPr>
              <a:t>Conclusions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our survey was of those students </a:t>
            </a:r>
            <a:r>
              <a:rPr lang="en-GB" sz="2000" i="1" dirty="0">
                <a:solidFill>
                  <a:schemeClr val="bg1"/>
                </a:solidFill>
              </a:rPr>
              <a:t>already</a:t>
            </a:r>
            <a:r>
              <a:rPr lang="en-GB" sz="2000" dirty="0">
                <a:solidFill>
                  <a:schemeClr val="bg1"/>
                </a:solidFill>
              </a:rPr>
              <a:t> doing CS at A-level</a:t>
            </a:r>
            <a:endParaRPr lang="en-GB" sz="2000" i="1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had already developed a level of </a:t>
            </a:r>
            <a:r>
              <a:rPr lang="en-GB" sz="2000" i="1" dirty="0">
                <a:solidFill>
                  <a:schemeClr val="bg1"/>
                </a:solidFill>
              </a:rPr>
              <a:t>resilience and a ‘way of being’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clear </a:t>
            </a:r>
            <a:r>
              <a:rPr lang="en-GB" sz="2000" i="1" dirty="0">
                <a:solidFill>
                  <a:schemeClr val="bg1"/>
                </a:solidFill>
              </a:rPr>
              <a:t>sense of purpose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fragile</a:t>
            </a:r>
            <a:r>
              <a:rPr lang="en-GB" sz="2000" i="1" dirty="0">
                <a:solidFill>
                  <a:schemeClr val="bg1"/>
                </a:solidFill>
              </a:rPr>
              <a:t> sense of belonging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lots of hedging – including a self-responsibility to adapt, fit in and succeed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</a:rPr>
              <a:t>Challenge to us all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OUR responsibility (at departmental/ institutional levels) to adapt</a:t>
            </a:r>
            <a:endParaRPr lang="en-GB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63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>
            <a:spLocks noGrp="1"/>
          </p:cNvSpPr>
          <p:nvPr>
            <p:ph type="subTitle" idx="4294967295"/>
          </p:nvPr>
        </p:nvSpPr>
        <p:spPr>
          <a:xfrm>
            <a:off x="729575" y="1868513"/>
            <a:ext cx="7684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 sz="4800"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8" name="Google Shape;318;p35"/>
          <p:cNvSpPr txBox="1">
            <a:spLocks noGrp="1"/>
          </p:cNvSpPr>
          <p:nvPr>
            <p:ph type="body" idx="4294967295"/>
          </p:nvPr>
        </p:nvSpPr>
        <p:spPr>
          <a:xfrm>
            <a:off x="729575" y="2885475"/>
            <a:ext cx="7684800" cy="1632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You can contact us at:</a:t>
            </a:r>
            <a:endParaRPr sz="1800" dirty="0">
              <a:latin typeface="+mj-lt"/>
            </a:endParaRPr>
          </a:p>
          <a:p>
            <a:pPr marL="0" indent="0" algn="ctr">
              <a:buNone/>
            </a:pPr>
            <a:r>
              <a:rPr lang="en-GB" sz="1800" dirty="0" err="1">
                <a:solidFill>
                  <a:srgbClr val="FBBF1A"/>
                </a:solidFill>
                <a:latin typeface="+mj-lt"/>
              </a:rPr>
              <a:t>l.blair@lancaster.ac.uk</a:t>
            </a:r>
            <a:endParaRPr lang="en-GB" sz="1800" dirty="0">
              <a:solidFill>
                <a:srgbClr val="FBBF1A"/>
              </a:solidFill>
              <a:latin typeface="+mj-l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FBBF1A"/>
                </a:solidFill>
                <a:latin typeface="+mj-lt"/>
              </a:rPr>
              <a:t>l.thomas@lancaster.ac.uk</a:t>
            </a:r>
            <a:endParaRPr lang="en-GB" sz="1800" dirty="0">
              <a:solidFill>
                <a:srgbClr val="FBBF1A"/>
              </a:solidFill>
              <a:latin typeface="+mj-l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FBBF1A"/>
                </a:solidFill>
                <a:latin typeface="+mj-lt"/>
              </a:rPr>
              <a:t>e.winter@lancaster.ac.uk</a:t>
            </a:r>
            <a:endParaRPr sz="1800" dirty="0">
              <a:solidFill>
                <a:srgbClr val="FBBF1A"/>
              </a:solidFill>
              <a:latin typeface="+mj-lt"/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3753213" y="412725"/>
            <a:ext cx="1637575" cy="885338"/>
          </a:xfrm>
          <a:prstGeom prst="flowChartMerge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mother and baby sheep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BFE00880-4370-BD48-8814-7CA2F0814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29"/>
          <a:stretch/>
        </p:blipFill>
        <p:spPr>
          <a:xfrm>
            <a:off x="0" y="17903"/>
            <a:ext cx="2011680" cy="1919828"/>
          </a:xfrm>
          <a:prstGeom prst="rect">
            <a:avLst/>
          </a:prstGeom>
        </p:spPr>
      </p:pic>
      <p:pic>
        <p:nvPicPr>
          <p:cNvPr id="5" name="Picture 4" descr="A group of sheep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C214DBDF-DD44-C849-BFCF-6803783B8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932" y="-16706"/>
            <a:ext cx="1438885" cy="19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7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7;p13">
            <a:extLst>
              <a:ext uri="{FF2B5EF4-FFF2-40B4-BE49-F238E27FC236}">
                <a16:creationId xmlns:a16="http://schemas.microsoft.com/office/drawing/2014/main" id="{A488BAC1-E90C-F84D-9E5B-674AC3DFBE15}"/>
              </a:ext>
            </a:extLst>
          </p:cNvPr>
          <p:cNvSpPr txBox="1">
            <a:spLocks/>
          </p:cNvSpPr>
          <p:nvPr/>
        </p:nvSpPr>
        <p:spPr>
          <a:xfrm>
            <a:off x="685799" y="457453"/>
            <a:ext cx="7358743" cy="311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>
                <a:solidFill>
                  <a:schemeClr val="bg1"/>
                </a:solidFill>
              </a:rPr>
              <a:t>Background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some </a:t>
            </a:r>
            <a:r>
              <a:rPr lang="en-GB" sz="3200" i="1" dirty="0">
                <a:solidFill>
                  <a:schemeClr val="bg1"/>
                </a:solidFill>
              </a:rPr>
              <a:t>statistics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some </a:t>
            </a:r>
            <a:r>
              <a:rPr lang="en-GB" sz="3200" i="1" dirty="0">
                <a:solidFill>
                  <a:schemeClr val="bg1"/>
                </a:solidFill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269841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67CCC5-347B-4119-86DF-0F3B1F5CBA8D}"/>
              </a:ext>
            </a:extLst>
          </p:cNvPr>
          <p:cNvSpPr txBox="1"/>
          <p:nvPr/>
        </p:nvSpPr>
        <p:spPr>
          <a:xfrm>
            <a:off x="2230340" y="878891"/>
            <a:ext cx="46833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b="1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17</a:t>
            </a:r>
            <a:r>
              <a:rPr lang="en-GB" sz="10000" b="1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%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Tech workforce, 2019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BCS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B76DB5-D7F0-234C-AB20-E5BDAF04F866}"/>
              </a:ext>
            </a:extLst>
          </p:cNvPr>
          <p:cNvGrpSpPr/>
          <p:nvPr/>
        </p:nvGrpSpPr>
        <p:grpSpPr>
          <a:xfrm>
            <a:off x="7301973" y="445803"/>
            <a:ext cx="1469888" cy="1446027"/>
            <a:chOff x="7337759" y="350873"/>
            <a:chExt cx="1469888" cy="14460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A2CDB4-61BF-704B-BC6F-9DE634EF01D1}"/>
                </a:ext>
              </a:extLst>
            </p:cNvPr>
            <p:cNvSpPr/>
            <p:nvPr/>
          </p:nvSpPr>
          <p:spPr>
            <a:xfrm rot="5400000">
              <a:off x="7349691" y="350873"/>
              <a:ext cx="1446027" cy="1446028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encilGrayscale trans="24000" pencilSize="1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5C116E-C71B-9841-AB76-73E077A72827}"/>
                </a:ext>
              </a:extLst>
            </p:cNvPr>
            <p:cNvSpPr txBox="1"/>
            <p:nvPr/>
          </p:nvSpPr>
          <p:spPr>
            <a:xfrm>
              <a:off x="7337759" y="643000"/>
              <a:ext cx="14698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13.3%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A-level 2019, JCQ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6164A5-FFBA-6E4E-A96C-F7F435E39D8C}"/>
              </a:ext>
            </a:extLst>
          </p:cNvPr>
          <p:cNvGrpSpPr/>
          <p:nvPr/>
        </p:nvGrpSpPr>
        <p:grpSpPr>
          <a:xfrm>
            <a:off x="372139" y="445802"/>
            <a:ext cx="1469888" cy="1446027"/>
            <a:chOff x="372139" y="350874"/>
            <a:chExt cx="1469888" cy="144602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9FD40E-F8A9-3F42-92F0-9A99F719EDB6}"/>
                </a:ext>
              </a:extLst>
            </p:cNvPr>
            <p:cNvSpPr/>
            <p:nvPr/>
          </p:nvSpPr>
          <p:spPr>
            <a:xfrm rot="5400000">
              <a:off x="372140" y="350874"/>
              <a:ext cx="1446027" cy="1446028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encilGrayscale trans="24000" pencilSize="1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8037A5-3C50-9443-94AD-017DC012B122}"/>
                </a:ext>
              </a:extLst>
            </p:cNvPr>
            <p:cNvSpPr txBox="1"/>
            <p:nvPr/>
          </p:nvSpPr>
          <p:spPr>
            <a:xfrm>
              <a:off x="372139" y="643000"/>
              <a:ext cx="14698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21.4%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GCSE, 2019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JCQ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1C4ECB-3E3D-F846-939A-BBAED531F7A2}"/>
              </a:ext>
            </a:extLst>
          </p:cNvPr>
          <p:cNvGrpSpPr/>
          <p:nvPr/>
        </p:nvGrpSpPr>
        <p:grpSpPr>
          <a:xfrm>
            <a:off x="372139" y="3156960"/>
            <a:ext cx="1446028" cy="1446027"/>
            <a:chOff x="348281" y="3346599"/>
            <a:chExt cx="1446028" cy="144602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5D19B1-F71F-C945-8598-AD94BCB31C04}"/>
                </a:ext>
              </a:extLst>
            </p:cNvPr>
            <p:cNvSpPr/>
            <p:nvPr/>
          </p:nvSpPr>
          <p:spPr>
            <a:xfrm rot="5400000">
              <a:off x="348281" y="3346599"/>
              <a:ext cx="1446027" cy="1446028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Grayscale trans="24000" pencilSize="1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8A8A7D-3008-C344-AEB2-02A3683AFDF7}"/>
                </a:ext>
              </a:extLst>
            </p:cNvPr>
            <p:cNvSpPr txBox="1"/>
            <p:nvPr/>
          </p:nvSpPr>
          <p:spPr>
            <a:xfrm>
              <a:off x="366705" y="3654114"/>
              <a:ext cx="14091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17.2%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UG, 2019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+mj-lt"/>
                  <a:ea typeface="Microsoft Himalaya" panose="01010100010101010101" pitchFamily="2" charset="0"/>
                  <a:cs typeface="Microsoft Himalaya" panose="01010100010101010101" pitchFamily="2" charset="0"/>
                </a:rPr>
                <a:t>HESA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05F1C3-4D4E-6040-96DC-247B4CACC5AD}"/>
              </a:ext>
            </a:extLst>
          </p:cNvPr>
          <p:cNvGrpSpPr/>
          <p:nvPr/>
        </p:nvGrpSpPr>
        <p:grpSpPr>
          <a:xfrm>
            <a:off x="7269261" y="3076532"/>
            <a:ext cx="1606883" cy="1606883"/>
            <a:chOff x="7269314" y="3248144"/>
            <a:chExt cx="1606883" cy="16068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3C6D8E-2B96-8648-8D6B-66A0F79413CF}"/>
                </a:ext>
              </a:extLst>
            </p:cNvPr>
            <p:cNvSpPr/>
            <p:nvPr/>
          </p:nvSpPr>
          <p:spPr>
            <a:xfrm rot="5400000">
              <a:off x="7349691" y="3346600"/>
              <a:ext cx="1446027" cy="1446028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encilGrayscale trans="24000" pencilSize="1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Worried face with no fill">
              <a:extLst>
                <a:ext uri="{FF2B5EF4-FFF2-40B4-BE49-F238E27FC236}">
                  <a16:creationId xmlns:a16="http://schemas.microsoft.com/office/drawing/2014/main" id="{A856CD2B-ED06-394D-8797-62EF497A3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69314" y="3248144"/>
              <a:ext cx="1606883" cy="160688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16AEC81-D0F8-BC45-95F4-EFD33BA65E0A}"/>
              </a:ext>
            </a:extLst>
          </p:cNvPr>
          <p:cNvSpPr txBox="1"/>
          <p:nvPr/>
        </p:nvSpPr>
        <p:spPr>
          <a:xfrm>
            <a:off x="0" y="0"/>
            <a:ext cx="468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The statistics: Percentages of females 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3086" y="1320399"/>
            <a:ext cx="4397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legal &amp; ethical concerns re:</a:t>
            </a:r>
          </a:p>
          <a:p>
            <a:pPr lvl="0" algn="ctr">
              <a:buClrTx/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gender and racial biases in</a:t>
            </a:r>
          </a:p>
          <a:p>
            <a:pPr lvl="0" algn="ctr">
              <a:buClrTx/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 AI/ machine-learning algorithms</a:t>
            </a:r>
          </a:p>
          <a:p>
            <a:pPr lvl="0" algn="ctr">
              <a:buClrTx/>
              <a:defRPr/>
            </a:pPr>
            <a:endParaRPr lang="en-US" sz="2000" b="1" i="1" dirty="0">
              <a:solidFill>
                <a:schemeClr val="bg1"/>
              </a:solidFill>
            </a:endParaRPr>
          </a:p>
          <a:p>
            <a:pPr lvl="0" algn="ctr">
              <a:buClrTx/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and</a:t>
            </a:r>
          </a:p>
          <a:p>
            <a:pPr lvl="0" algn="ctr">
              <a:buClrTx/>
              <a:defRPr/>
            </a:pPr>
            <a:endParaRPr lang="en-US" sz="2000" b="1" i="1" dirty="0">
              <a:solidFill>
                <a:schemeClr val="bg1"/>
              </a:solidFill>
            </a:endParaRPr>
          </a:p>
          <a:p>
            <a:pPr lvl="0" algn="ctr">
              <a:buClrTx/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impact on women entering CS education and the workplace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29315-B86E-3047-81FA-155BB09EEBCA}"/>
              </a:ext>
            </a:extLst>
          </p:cNvPr>
          <p:cNvSpPr txBox="1"/>
          <p:nvPr/>
        </p:nvSpPr>
        <p:spPr>
          <a:xfrm>
            <a:off x="0" y="0"/>
            <a:ext cx="468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Impacts on all aspects of technology, including…</a:t>
            </a:r>
          </a:p>
        </p:txBody>
      </p:sp>
    </p:spTree>
    <p:extLst>
      <p:ext uri="{BB962C8B-B14F-4D97-AF65-F5344CB8AC3E}">
        <p14:creationId xmlns:p14="http://schemas.microsoft.com/office/powerpoint/2010/main" val="16757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7;p13">
            <a:extLst>
              <a:ext uri="{FF2B5EF4-FFF2-40B4-BE49-F238E27FC236}">
                <a16:creationId xmlns:a16="http://schemas.microsoft.com/office/drawing/2014/main" id="{A488BAC1-E90C-F84D-9E5B-674AC3DFBE15}"/>
              </a:ext>
            </a:extLst>
          </p:cNvPr>
          <p:cNvSpPr txBox="1">
            <a:spLocks/>
          </p:cNvSpPr>
          <p:nvPr/>
        </p:nvSpPr>
        <p:spPr>
          <a:xfrm>
            <a:off x="674914" y="468337"/>
            <a:ext cx="7358743" cy="311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>
                <a:solidFill>
                  <a:schemeClr val="bg1"/>
                </a:solidFill>
              </a:rPr>
              <a:t>Method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who offers </a:t>
            </a:r>
            <a:r>
              <a:rPr lang="en-GB" sz="3200" i="1" dirty="0">
                <a:solidFill>
                  <a:schemeClr val="bg1"/>
                </a:solidFill>
              </a:rPr>
              <a:t>A-level Computer Science</a:t>
            </a:r>
            <a:r>
              <a:rPr lang="en-GB" sz="3200" dirty="0">
                <a:solidFill>
                  <a:schemeClr val="bg1"/>
                </a:solidFill>
              </a:rPr>
              <a:t> in Lancashire?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what </a:t>
            </a:r>
            <a:r>
              <a:rPr lang="en-GB" sz="3200" i="1" dirty="0">
                <a:solidFill>
                  <a:schemeClr val="bg1"/>
                </a:solidFill>
              </a:rPr>
              <a:t>responses</a:t>
            </a:r>
            <a:r>
              <a:rPr lang="en-GB" sz="3200" dirty="0">
                <a:solidFill>
                  <a:schemeClr val="bg1"/>
                </a:solidFill>
              </a:rPr>
              <a:t> could we expect?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visual, paper-based </a:t>
            </a:r>
            <a:r>
              <a:rPr lang="en-GB" sz="3200" i="1" dirty="0">
                <a:solidFill>
                  <a:schemeClr val="bg1"/>
                </a:solidFill>
              </a:rPr>
              <a:t>questionnaire</a:t>
            </a:r>
          </a:p>
        </p:txBody>
      </p:sp>
    </p:spTree>
    <p:extLst>
      <p:ext uri="{BB962C8B-B14F-4D97-AF65-F5344CB8AC3E}">
        <p14:creationId xmlns:p14="http://schemas.microsoft.com/office/powerpoint/2010/main" val="69083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Lancashire – who offers A Level CS?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827" y="1134837"/>
            <a:ext cx="822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The Roehampton Annual Computing Education Report</a:t>
            </a:r>
          </a:p>
          <a:p>
            <a:r>
              <a:rPr lang="en-GB" sz="2000" dirty="0">
                <a:solidFill>
                  <a:schemeClr val="bg1"/>
                </a:solidFill>
              </a:rPr>
              <a:t>June 2018, p.56. Peter Kemp, Miles Berry, Billy Wong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Based on this data, we could expect 17 providers and 195 students</a:t>
            </a:r>
          </a:p>
        </p:txBody>
      </p:sp>
      <p:pic>
        <p:nvPicPr>
          <p:cNvPr id="4" name="Picture 3" descr="A level Computer Science student uptake - by local authority">
            <a:extLst>
              <a:ext uri="{FF2B5EF4-FFF2-40B4-BE49-F238E27FC236}">
                <a16:creationId xmlns:a16="http://schemas.microsoft.com/office/drawing/2014/main" id="{2BC4D7F1-D867-8849-9D5A-C67A47839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1" y="2455015"/>
            <a:ext cx="7806871" cy="250366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EF7257-3A89-044C-903A-E515E3BD8983}"/>
              </a:ext>
            </a:extLst>
          </p:cNvPr>
          <p:cNvSpPr/>
          <p:nvPr/>
        </p:nvSpPr>
        <p:spPr>
          <a:xfrm>
            <a:off x="4114800" y="3298371"/>
            <a:ext cx="620486" cy="1845129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8FE02E-0DAC-CA44-BA93-DDFA9B4B591C}"/>
              </a:ext>
            </a:extLst>
          </p:cNvPr>
          <p:cNvSpPr/>
          <p:nvPr/>
        </p:nvSpPr>
        <p:spPr>
          <a:xfrm>
            <a:off x="5323114" y="3298371"/>
            <a:ext cx="620486" cy="1845129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7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Lancashire – who offers A Level CS?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827" y="1134837"/>
            <a:ext cx="822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The Roehampton Annual Computing Education Report</a:t>
            </a:r>
          </a:p>
          <a:p>
            <a:pPr>
              <a:buClr>
                <a:schemeClr val="bg1"/>
              </a:buClr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4 providers replied to us to say they had </a:t>
            </a:r>
            <a:r>
              <a:rPr lang="en-GB" sz="2000" u="sng" dirty="0">
                <a:solidFill>
                  <a:schemeClr val="bg1"/>
                </a:solidFill>
              </a:rPr>
              <a:t>no females</a:t>
            </a:r>
            <a:r>
              <a:rPr lang="en-GB" sz="2000" dirty="0">
                <a:solidFill>
                  <a:schemeClr val="bg1"/>
                </a:solidFill>
              </a:rPr>
              <a:t> doing A-level – but we could expect ~11 (of 17) providers to have no CS females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we had surveys returned from 6 providers</a:t>
            </a:r>
          </a:p>
        </p:txBody>
      </p:sp>
      <p:pic>
        <p:nvPicPr>
          <p:cNvPr id="3" name="Picture 2" descr="A level mixed providers with no female students">
            <a:extLst>
              <a:ext uri="{FF2B5EF4-FFF2-40B4-BE49-F238E27FC236}">
                <a16:creationId xmlns:a16="http://schemas.microsoft.com/office/drawing/2014/main" id="{906FD216-DB29-7947-88CE-B86229267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4" y="2798023"/>
            <a:ext cx="7341506" cy="21851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EF7257-3A89-044C-903A-E515E3BD8983}"/>
              </a:ext>
            </a:extLst>
          </p:cNvPr>
          <p:cNvSpPr/>
          <p:nvPr/>
        </p:nvSpPr>
        <p:spPr>
          <a:xfrm>
            <a:off x="6161317" y="2971799"/>
            <a:ext cx="2710540" cy="2171701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9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7828" y="14128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Lancashire – who offers A Level CS?</a:t>
            </a:r>
            <a:endParaRPr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9269" y="971700"/>
            <a:ext cx="763741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827" y="1134837"/>
            <a:ext cx="82295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D900"/>
                </a:solidFill>
              </a:rPr>
              <a:t>The Roehampton Annual Computing Education Report</a:t>
            </a:r>
          </a:p>
          <a:p>
            <a:pPr>
              <a:buClr>
                <a:schemeClr val="bg1"/>
              </a:buClr>
            </a:pPr>
            <a:endParaRPr lang="en-GB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</a:rPr>
              <a:t>And how many females?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Table 15 identifies 195 A-level students studying CS in Lancashire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Here, something is odd … national % suggests 13.3% females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We received 56 replies (cf. 13.3% of 195 = 25.9)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</a:rPr>
              <a:t>Possible explanations?</a:t>
            </a:r>
          </a:p>
          <a:p>
            <a:pPr marL="342900" lvl="2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Old (2017) data (cf. our data collected in summer 2019)</a:t>
            </a:r>
          </a:p>
          <a:p>
            <a:pPr marL="342900" lvl="2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Higher than average uptake across the NW</a:t>
            </a:r>
          </a:p>
          <a:p>
            <a:pPr marL="342900" lvl="2" indent="-342900">
              <a:buClr>
                <a:schemeClr val="bg1"/>
              </a:buClr>
              <a:buFontTx/>
              <a:buChar char="-"/>
            </a:pPr>
            <a:r>
              <a:rPr lang="en-GB" sz="2000" dirty="0">
                <a:solidFill>
                  <a:schemeClr val="bg1"/>
                </a:solidFill>
              </a:rPr>
              <a:t>Girls school – skewed numbers (not mixed)</a:t>
            </a:r>
          </a:p>
          <a:p>
            <a:pPr lvl="1">
              <a:buClr>
                <a:schemeClr val="bg1"/>
              </a:buClr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5EEA9-4699-124F-B7B4-AFC4735B8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4702862"/>
            <a:ext cx="3543300" cy="266700"/>
          </a:xfrm>
          <a:prstGeom prst="rect">
            <a:avLst/>
          </a:prstGeom>
        </p:spPr>
      </p:pic>
      <p:pic>
        <p:nvPicPr>
          <p:cNvPr id="9" name="Picture 8" descr="Map of England showing density of A-level regional student uptake">
            <a:extLst>
              <a:ext uri="{FF2B5EF4-FFF2-40B4-BE49-F238E27FC236}">
                <a16:creationId xmlns:a16="http://schemas.microsoft.com/office/drawing/2014/main" id="{299F2B75-1834-8046-9DA4-7DFA140A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068" y="2819400"/>
            <a:ext cx="1531931" cy="18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46495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1D1D1B"/>
      </a:dk2>
      <a:lt2>
        <a:srgbClr val="F3F3F3"/>
      </a:lt2>
      <a:accent1>
        <a:srgbClr val="FFD900"/>
      </a:accent1>
      <a:accent2>
        <a:srgbClr val="D89F39"/>
      </a:accent2>
      <a:accent3>
        <a:srgbClr val="434343"/>
      </a:accent3>
      <a:accent4>
        <a:srgbClr val="666666"/>
      </a:accent4>
      <a:accent5>
        <a:srgbClr val="999999"/>
      </a:accent5>
      <a:accent6>
        <a:srgbClr val="B7B7B7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2051</Words>
  <Application>Microsoft Macintosh PowerPoint</Application>
  <PresentationFormat>On-screen Show (16:9)</PresentationFormat>
  <Paragraphs>246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Droid Sans</vt:lpstr>
      <vt:lpstr>Playfair Display</vt:lpstr>
      <vt:lpstr>Prospero template</vt:lpstr>
      <vt:lpstr>Survey of female        A-level students:   - sense of purpose - sense of belonging  - and hedging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Lancashire – who offers A Level CS?</vt:lpstr>
      <vt:lpstr>Lancashire – who offers A Level CS?</vt:lpstr>
      <vt:lpstr>Lancashire – who offers A Level CS?</vt:lpstr>
      <vt:lpstr>Questionnaire</vt:lpstr>
      <vt:lpstr>Questionnaire</vt:lpstr>
      <vt:lpstr>Questionnaire</vt:lpstr>
      <vt:lpstr>Questionnaire</vt:lpstr>
      <vt:lpstr>PowerPoint Presentation</vt:lpstr>
      <vt:lpstr>Important aspects for your career …</vt:lpstr>
      <vt:lpstr>Projects – open responses …</vt:lpstr>
      <vt:lpstr>Projects – open responses …</vt:lpstr>
      <vt:lpstr>Studying CS further … &amp; gender gap</vt:lpstr>
      <vt:lpstr>Studying CS further … &amp; gender gap</vt:lpstr>
      <vt:lpstr>Studying CS further … &amp; gender gap</vt:lpstr>
      <vt:lpstr>Studying CS further … &amp; gender gap</vt:lpstr>
      <vt:lpstr>Sense of belonging … &amp; ‘hedging’</vt:lpstr>
      <vt:lpstr>So what is this ‘hedging’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Thomas, Lisa</dc:creator>
  <cp:lastModifiedBy>Microsoft Office User</cp:lastModifiedBy>
  <cp:revision>135</cp:revision>
  <dcterms:modified xsi:type="dcterms:W3CDTF">2020-04-01T16:39:28Z</dcterms:modified>
</cp:coreProperties>
</file>