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5143500" type="screen16x9"/>
  <p:notesSz cx="6858000" cy="9144000"/>
  <p:embeddedFontLst>
    <p:embeddedFont>
      <p:font typeface="Roboto" panose="02000000000000000000" pitchFamily="2" charset="0"/>
      <p:regular r:id="rId13"/>
      <p:bold r:id="rId14"/>
      <p:italic r:id="rId15"/>
      <p:boldItalic r:id="rId16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636"/>
  </p:normalViewPr>
  <p:slideViewPr>
    <p:cSldViewPr snapToGrid="0">
      <p:cViewPr varScale="1">
        <p:scale>
          <a:sx n="118" d="100"/>
          <a:sy n="118" d="100"/>
        </p:scale>
        <p:origin x="944" y="19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marL="914400" lvl="1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marL="1371600" lvl="2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marL="1828800" lvl="3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marL="2286000" lvl="4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marL="2743200" lvl="5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marL="3200400" lvl="6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marL="3657600" lvl="7" indent="-3175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marL="4114800" lvl="8" indent="-3175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Google Shape;64;gc6f73a04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5" name="Google Shape;65;gc6f73a04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g7233c8e27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1" name="Google Shape;131;g7233c8e27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gc6f73a04f_0_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1" name="Google Shape;71;gc6f73a04f_0_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gc6f73a04f_0_1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7" name="Google Shape;77;gc6f73a04f_0_1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71d86dc669_0_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71d86dc669_0_1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Google Shape;92;g71d86dc669_0_1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3" name="Google Shape;93;g71d86dc669_0_1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g71e770056f_0_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1" name="Google Shape;101;g71e770056f_0_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g71d86dc669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9" name="Google Shape;109;g71d86dc669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g71d86dc669_0_2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7" name="Google Shape;117;g71d86dc669_0_2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Google Shape;124;gc6f73a04f_0_3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5" name="Google Shape;125;gc6f73a04f_0_3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/>
          <p:nvPr/>
        </p:nvSpPr>
        <p:spPr>
          <a:xfrm flipH="1">
            <a:off x="8246400" y="4245925"/>
            <a:ext cx="897600" cy="897600"/>
          </a:xfrm>
          <a:prstGeom prst="rtTriangle">
            <a:avLst/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" name="Google Shape;11;p2"/>
          <p:cNvSpPr/>
          <p:nvPr/>
        </p:nvSpPr>
        <p:spPr>
          <a:xfrm flipH="1">
            <a:off x="8246400" y="4245875"/>
            <a:ext cx="897600" cy="897600"/>
          </a:xfrm>
          <a:prstGeom prst="round1Rect">
            <a:avLst>
              <a:gd name="adj" fmla="val 16667"/>
            </a:avLst>
          </a:prstGeom>
          <a:solidFill>
            <a:schemeClr val="lt1">
              <a:alpha val="6808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390525" y="1819275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390525" y="2789130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>
                <a:solidFill>
                  <a:schemeClr val="lt1"/>
                </a:solidFill>
              </a:defRPr>
            </a:lvl1pPr>
            <a:lvl2pPr lvl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2pPr>
            <a:lvl3pPr lvl="2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3pPr>
            <a:lvl4pPr lvl="3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4pPr>
            <a:lvl5pPr lvl="4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5pPr>
            <a:lvl6pPr lvl="5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6pPr>
            <a:lvl7pPr lvl="6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7pPr>
            <a:lvl8pPr lvl="7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8pPr>
            <a:lvl9pPr lvl="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 sz="18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bg>
      <p:bgPr>
        <a:solidFill>
          <a:schemeClr val="accent4"/>
        </a:solidFill>
        <a:effectLst/>
      </p:bgPr>
    </p:bg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 hasCustomPrompt="1"/>
          </p:nvPr>
        </p:nvSpPr>
        <p:spPr>
          <a:xfrm>
            <a:off x="475500" y="1258525"/>
            <a:ext cx="8222100" cy="19635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2000"/>
              <a:buNone/>
              <a:defRPr sz="12000">
                <a:solidFill>
                  <a:schemeClr val="dk2"/>
                </a:solidFill>
              </a:defRPr>
            </a:lvl9pPr>
          </a:lstStyle>
          <a:p>
            <a:r>
              <a:t>xx%</a:t>
            </a:r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75500" y="3304625"/>
            <a:ext cx="8222100" cy="1300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accent4"/>
        </a:solidFill>
        <a:effectLst/>
      </p:bgPr>
    </p:bg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2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title"/>
          </p:nvPr>
        </p:nvSpPr>
        <p:spPr>
          <a:xfrm>
            <a:off x="460950" y="2065350"/>
            <a:ext cx="8222100" cy="1012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4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0" name="Google Shape;20;p4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1" name="Google Shape;21;p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Google Shape;25;p5"/>
          <p:cNvSpPr/>
          <p:nvPr/>
        </p:nvSpPr>
        <p:spPr>
          <a:xfrm rot="10800000" flipH="1">
            <a:off x="0" y="1686000"/>
            <a:ext cx="9144000" cy="3457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6" name="Google Shape;26;p5"/>
          <p:cNvSpPr/>
          <p:nvPr/>
        </p:nvSpPr>
        <p:spPr>
          <a:xfrm>
            <a:off x="0" y="168600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32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5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2"/>
          </p:nvPr>
        </p:nvSpPr>
        <p:spPr>
          <a:xfrm>
            <a:off x="4694250" y="1919075"/>
            <a:ext cx="39999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6"/>
          <p:cNvSpPr/>
          <p:nvPr/>
        </p:nvSpPr>
        <p:spPr>
          <a:xfrm rot="10800000" flipH="1">
            <a:off x="0" y="656400"/>
            <a:ext cx="9144000" cy="44871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3" name="Google Shape;33;p6"/>
          <p:cNvSpPr/>
          <p:nvPr/>
        </p:nvSpPr>
        <p:spPr>
          <a:xfrm>
            <a:off x="0" y="656350"/>
            <a:ext cx="91440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1pPr>
            <a:lvl2pPr lvl="1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7"/>
          <p:cNvSpPr txBox="1"/>
          <p:nvPr/>
        </p:nvSpPr>
        <p:spPr>
          <a:xfrm rot="10800000" flipH="1">
            <a:off x="3276600" y="25"/>
            <a:ext cx="58674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8" name="Google Shape;38;p7"/>
          <p:cNvSpPr/>
          <p:nvPr/>
        </p:nvSpPr>
        <p:spPr>
          <a:xfrm rot="-5400000">
            <a:off x="759150" y="2517450"/>
            <a:ext cx="51435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39" name="Google Shape;39;p7"/>
          <p:cNvSpPr txBox="1">
            <a:spLocks noGrp="1"/>
          </p:cNvSpPr>
          <p:nvPr>
            <p:ph type="title"/>
          </p:nvPr>
        </p:nvSpPr>
        <p:spPr>
          <a:xfrm>
            <a:off x="226078" y="357800"/>
            <a:ext cx="2808000" cy="9534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40" name="Google Shape;40;p7"/>
          <p:cNvSpPr txBox="1">
            <a:spLocks noGrp="1"/>
          </p:cNvSpPr>
          <p:nvPr>
            <p:ph type="body" idx="1"/>
          </p:nvPr>
        </p:nvSpPr>
        <p:spPr>
          <a:xfrm>
            <a:off x="226075" y="1465800"/>
            <a:ext cx="2808000" cy="316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●"/>
              <a:defRPr sz="1200">
                <a:solidFill>
                  <a:schemeClr val="lt1"/>
                </a:solidFill>
              </a:defRPr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200"/>
              <a:buChar char="○"/>
              <a:defRPr sz="1200">
                <a:solidFill>
                  <a:schemeClr val="lt1"/>
                </a:solidFill>
              </a:defRPr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200"/>
              <a:buChar char="■"/>
              <a:defRPr sz="1200"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41" name="Google Shape;41;p7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Google Shape;43;p8"/>
          <p:cNvSpPr txBox="1">
            <a:spLocks noGrp="1"/>
          </p:cNvSpPr>
          <p:nvPr>
            <p:ph type="title"/>
          </p:nvPr>
        </p:nvSpPr>
        <p:spPr>
          <a:xfrm>
            <a:off x="490250" y="488250"/>
            <a:ext cx="6227100" cy="409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endParaRPr/>
          </a:p>
        </p:txBody>
      </p:sp>
      <p:sp>
        <p:nvSpPr>
          <p:cNvPr id="44" name="Google Shape;44;p8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9"/>
          <p:cNvSpPr/>
          <p:nvPr/>
        </p:nvSpPr>
        <p:spPr>
          <a:xfrm flipH="1">
            <a:off x="0" y="0"/>
            <a:ext cx="4572000" cy="51435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7" name="Google Shape;47;p9"/>
          <p:cNvSpPr/>
          <p:nvPr/>
        </p:nvSpPr>
        <p:spPr>
          <a:xfrm rot="5400000">
            <a:off x="1946425" y="2517750"/>
            <a:ext cx="5142900" cy="1086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4200"/>
              <a:buNone/>
              <a:defRPr sz="4200">
                <a:solidFill>
                  <a:schemeClr val="dk2"/>
                </a:solidFill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subTitle" idx="1"/>
          </p:nvPr>
        </p:nvSpPr>
        <p:spPr>
          <a:xfrm>
            <a:off x="265500" y="2779467"/>
            <a:ext cx="4045200" cy="1235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body" idx="2"/>
          </p:nvPr>
        </p:nvSpPr>
        <p:spPr>
          <a:xfrm>
            <a:off x="4939500" y="724200"/>
            <a:ext cx="3837000" cy="3695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Char char="●"/>
              <a:defRPr>
                <a:solidFill>
                  <a:schemeClr val="lt1"/>
                </a:solidFill>
              </a:defRPr>
            </a:lvl1pPr>
            <a:lvl2pPr marL="914400" lvl="1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2pPr>
            <a:lvl3pPr marL="1371600" lvl="2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3pPr>
            <a:lvl4pPr marL="1828800" lvl="3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4pPr>
            <a:lvl5pPr marL="2286000" lvl="4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5pPr>
            <a:lvl6pPr marL="2743200" lvl="5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6pPr>
            <a:lvl7pPr marL="3200400" lvl="6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●"/>
              <a:defRPr>
                <a:solidFill>
                  <a:schemeClr val="lt1"/>
                </a:solidFill>
              </a:defRPr>
            </a:lvl7pPr>
            <a:lvl8pPr marL="3657600" lvl="7" indent="-317500">
              <a:spcBef>
                <a:spcPts val="1600"/>
              </a:spcBef>
              <a:spcAft>
                <a:spcPts val="0"/>
              </a:spcAft>
              <a:buClr>
                <a:schemeClr val="lt1"/>
              </a:buClr>
              <a:buSzPts val="1400"/>
              <a:buChar char="○"/>
              <a:defRPr>
                <a:solidFill>
                  <a:schemeClr val="lt1"/>
                </a:solidFill>
              </a:defRPr>
            </a:lvl8pPr>
            <a:lvl9pPr marL="4114800" lvl="8" indent="-317500">
              <a:spcBef>
                <a:spcPts val="1600"/>
              </a:spcBef>
              <a:spcAft>
                <a:spcPts val="1600"/>
              </a:spcAft>
              <a:buClr>
                <a:schemeClr val="lt1"/>
              </a:buClr>
              <a:buSzPts val="1400"/>
              <a:buChar char="■"/>
              <a:defRPr>
                <a:solidFill>
                  <a:schemeClr val="lt1"/>
                </a:solidFill>
              </a:defRPr>
            </a:lvl9pPr>
          </a:lstStyle>
          <a:p>
            <a:endParaRPr/>
          </a:p>
        </p:txBody>
      </p:sp>
      <p:sp>
        <p:nvSpPr>
          <p:cNvPr id="51" name="Google Shape;51;p9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Google Shape;53;p10"/>
          <p:cNvSpPr txBox="1"/>
          <p:nvPr/>
        </p:nvSpPr>
        <p:spPr>
          <a:xfrm rot="10800000" flipH="1">
            <a:off x="0" y="0"/>
            <a:ext cx="9144000" cy="46959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54;p10"/>
          <p:cNvSpPr/>
          <p:nvPr/>
        </p:nvSpPr>
        <p:spPr>
          <a:xfrm rot="10800000" flipH="1">
            <a:off x="0" y="4622725"/>
            <a:ext cx="9144000" cy="74100"/>
          </a:xfrm>
          <a:prstGeom prst="rect">
            <a:avLst/>
          </a:prstGeom>
          <a:gradFill>
            <a:gsLst>
              <a:gs pos="0">
                <a:srgbClr val="F9F9F9"/>
              </a:gs>
              <a:gs pos="36000">
                <a:srgbClr val="F9F9F9"/>
              </a:gs>
              <a:gs pos="80000">
                <a:srgbClr val="DEDEDE"/>
              </a:gs>
              <a:gs pos="100000">
                <a:srgbClr val="999999"/>
              </a:gs>
            </a:gsLst>
            <a:lin ang="16200038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1"/>
          </p:nvPr>
        </p:nvSpPr>
        <p:spPr>
          <a:xfrm>
            <a:off x="57150" y="4696825"/>
            <a:ext cx="8382000" cy="446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200"/>
              <a:buNone/>
              <a:defRPr sz="1200">
                <a:solidFill>
                  <a:schemeClr val="lt1"/>
                </a:solidFill>
              </a:defRPr>
            </a:lvl1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buNone/>
              <a:defRPr>
                <a:solidFill>
                  <a:schemeClr val="lt1"/>
                </a:solidFill>
              </a:defRPr>
            </a:lvl1pPr>
            <a:lvl2pPr lvl="1">
              <a:buNone/>
              <a:defRPr>
                <a:solidFill>
                  <a:schemeClr val="lt1"/>
                </a:solidFill>
              </a:defRPr>
            </a:lvl2pPr>
            <a:lvl3pPr lvl="2">
              <a:buNone/>
              <a:defRPr>
                <a:solidFill>
                  <a:schemeClr val="lt1"/>
                </a:solidFill>
              </a:defRPr>
            </a:lvl3pPr>
            <a:lvl4pPr lvl="3">
              <a:buNone/>
              <a:defRPr>
                <a:solidFill>
                  <a:schemeClr val="lt1"/>
                </a:solidFill>
              </a:defRPr>
            </a:lvl4pPr>
            <a:lvl5pPr lvl="4">
              <a:buNone/>
              <a:defRPr>
                <a:solidFill>
                  <a:schemeClr val="lt1"/>
                </a:solidFill>
              </a:defRPr>
            </a:lvl5pPr>
            <a:lvl6pPr lvl="5">
              <a:buNone/>
              <a:defRPr>
                <a:solidFill>
                  <a:schemeClr val="lt1"/>
                </a:solidFill>
              </a:defRPr>
            </a:lvl6pPr>
            <a:lvl7pPr lvl="6">
              <a:buNone/>
              <a:defRPr>
                <a:solidFill>
                  <a:schemeClr val="lt1"/>
                </a:solidFill>
              </a:defRPr>
            </a:lvl7pPr>
            <a:lvl8pPr lvl="7">
              <a:buNone/>
              <a:defRPr>
                <a:solidFill>
                  <a:schemeClr val="lt1"/>
                </a:solidFill>
              </a:defRPr>
            </a:lvl8pPr>
            <a:lvl9pPr lvl="8">
              <a:buNone/>
              <a:defRPr>
                <a:solidFill>
                  <a:schemeClr val="lt1"/>
                </a:solidFill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material">
    <p:bg>
      <p:bgPr>
        <a:solidFill>
          <a:schemeClr val="dk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Roboto"/>
              <a:buNone/>
              <a:defRPr sz="3200">
                <a:solidFill>
                  <a:schemeClr val="lt1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Roboto"/>
              <a:buChar char="●"/>
              <a:defRPr sz="18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marL="914400" lvl="1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marL="1371600" lvl="2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marL="1828800" lvl="3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marL="2286000" lvl="4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marL="2743200" lvl="5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marL="3200400" lvl="6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●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marL="3657600" lvl="7" indent="-3175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lt2"/>
              </a:buClr>
              <a:buSzPts val="1400"/>
              <a:buFont typeface="Roboto"/>
              <a:buChar char="○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marL="4114800" lvl="8" indent="-3175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lt2"/>
              </a:buClr>
              <a:buSzPts val="1400"/>
              <a:buFont typeface="Roboto"/>
              <a:buChar char="■"/>
              <a:defRPr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523541" y="4695623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1pPr>
            <a:lvl2pPr lvl="1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2pPr>
            <a:lvl3pPr lvl="2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3pPr>
            <a:lvl4pPr lvl="3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4pPr>
            <a:lvl5pPr lvl="4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5pPr>
            <a:lvl6pPr lvl="5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6pPr>
            <a:lvl7pPr lvl="6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7pPr>
            <a:lvl8pPr lvl="7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8pPr>
            <a:lvl9pPr lvl="8" algn="r">
              <a:buNone/>
              <a:defRPr sz="1000">
                <a:solidFill>
                  <a:schemeClr val="lt2"/>
                </a:solidFill>
                <a:latin typeface="Roboto"/>
                <a:ea typeface="Roboto"/>
                <a:cs typeface="Roboto"/>
                <a:sym typeface="Roboto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Relationship Id="rId5" Type="http://schemas.openxmlformats.org/officeDocument/2006/relationships/hyperlink" Target="about:blank" TargetMode="External"/><Relationship Id="rId4" Type="http://schemas.openxmlformats.org/officeDocument/2006/relationships/hyperlink" Target="about:blank" TargetMode="External"/></Relationships>
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Relationship Id="rId5" Type="http://schemas.openxmlformats.org/officeDocument/2006/relationships/hyperlink" Target="https://bit.ly/CambridgeResilienceFeedback" TargetMode="External"/><Relationship Id="rId4" Type="http://schemas.openxmlformats.org/officeDocument/2006/relationships/hyperlink" Target="about:blank" TargetMode="External"/></Relationships>
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CambridgeResilienceFeedback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CambridgeResilienceFeedback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1.png"/></Relationships>
</file>

<file path=ppt/slides/_rels/slide6.xml.rels><?xml version="1.0" encoding="UTF-8" standalone="yes"?>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Relationship Id="rId4" Type="http://schemas.openxmlformats.org/officeDocument/2006/relationships/hyperlink" Target="about:blank" TargetMode="External"/></Relationships>
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bit.ly/CambridgeResilienceFeedback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
<Relationships xmlns="http://schemas.openxmlformats.org/package/2006/relationships"><Relationship Id="rId3" Type="http://schemas.openxmlformats.org/officeDocument/2006/relationships/hyperlink" Target="about:blank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
</file>

<file path=ppt/slides/_rels/slide9.xml.rels><?xml version="1.0" encoding="UTF-8" standalone="yes"?>
<Relationships xmlns="http://schemas.openxmlformats.org/package/2006/relationships"><Relationship Id="rId8" Type="http://schemas.openxmlformats.org/officeDocument/2006/relationships/hyperlink" Target="about:blank" TargetMode="External"/><Relationship Id="rId3" Type="http://schemas.openxmlformats.org/officeDocument/2006/relationships/hyperlink" Target="about:blank" TargetMode="External"/><Relationship Id="rId7" Type="http://schemas.openxmlformats.org/officeDocument/2006/relationships/hyperlink" Target="about:blank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1.xml"/><Relationship Id="rId6" Type="http://schemas.openxmlformats.org/officeDocument/2006/relationships/hyperlink" Target="about:blank" TargetMode="External"/><Relationship Id="rId5" Type="http://schemas.openxmlformats.org/officeDocument/2006/relationships/hyperlink" Target="about:blank" TargetMode="External"/><Relationship Id="rId4" Type="http://schemas.openxmlformats.org/officeDocument/2006/relationships/hyperlink" Target="about:blank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3"/>
          <p:cNvSpPr txBox="1">
            <a:spLocks noGrp="1"/>
          </p:cNvSpPr>
          <p:nvPr>
            <p:ph type="ctrTitle"/>
          </p:nvPr>
        </p:nvSpPr>
        <p:spPr>
          <a:xfrm>
            <a:off x="460950" y="2298246"/>
            <a:ext cx="8222100" cy="9336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300" dirty="0"/>
              <a:t>Cambridge Computing Education Research Symposium 2020</a:t>
            </a:r>
            <a:br>
              <a:rPr lang="en" sz="2300" dirty="0"/>
            </a:br>
            <a:br>
              <a:rPr lang="en" sz="2300" dirty="0"/>
            </a:br>
            <a:r>
              <a:rPr lang="en" sz="2300" dirty="0"/>
              <a:t>  </a:t>
            </a:r>
            <a:endParaRPr sz="2300" dirty="0"/>
          </a:p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3900" i="1" dirty="0"/>
              <a:t>Exploring Resilience for Effective Learning in Computer Science Education</a:t>
            </a:r>
            <a:endParaRPr sz="3400" i="1" dirty="0"/>
          </a:p>
        </p:txBody>
      </p:sp>
      <p:sp>
        <p:nvSpPr>
          <p:cNvPr id="68" name="Google Shape;68;p13"/>
          <p:cNvSpPr txBox="1">
            <a:spLocks noGrp="1"/>
          </p:cNvSpPr>
          <p:nvPr>
            <p:ph type="subTitle" idx="1"/>
          </p:nvPr>
        </p:nvSpPr>
        <p:spPr>
          <a:xfrm>
            <a:off x="390525" y="3409615"/>
            <a:ext cx="8222100" cy="432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Tom Prickett</a:t>
            </a:r>
            <a:r>
              <a:rPr lang="en" baseline="30000" dirty="0"/>
              <a:t>1</a:t>
            </a:r>
            <a:r>
              <a:rPr lang="en" dirty="0"/>
              <a:t> , Tom Crick</a:t>
            </a:r>
            <a:r>
              <a:rPr lang="en" baseline="30000" dirty="0"/>
              <a:t>2</a:t>
            </a:r>
            <a:r>
              <a:rPr lang="en" dirty="0"/>
              <a:t> , Morgan Harvey</a:t>
            </a:r>
            <a:r>
              <a:rPr lang="en" baseline="30000" dirty="0"/>
              <a:t>3</a:t>
            </a:r>
            <a:r>
              <a:rPr lang="en" dirty="0"/>
              <a:t> , Julie Walters</a:t>
            </a:r>
            <a:r>
              <a:rPr lang="en" baseline="30000" dirty="0"/>
              <a:t>1</a:t>
            </a:r>
            <a:r>
              <a:rPr lang="en" dirty="0"/>
              <a:t> and </a:t>
            </a:r>
            <a:r>
              <a:rPr lang="en" dirty="0" err="1"/>
              <a:t>Longzhi</a:t>
            </a:r>
            <a:r>
              <a:rPr lang="en" dirty="0"/>
              <a:t> Yang</a:t>
            </a:r>
            <a:r>
              <a:rPr lang="en" baseline="30000" dirty="0"/>
              <a:t>1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aseline="30000" dirty="0"/>
              <a:t>1</a:t>
            </a:r>
            <a:r>
              <a:rPr lang="en" sz="1400" dirty="0"/>
              <a:t> Department of Computer and Information Sciences, </a:t>
            </a:r>
            <a:r>
              <a:rPr lang="en" sz="1400" dirty="0" err="1"/>
              <a:t>Northumbria</a:t>
            </a:r>
            <a:r>
              <a:rPr lang="en" sz="1400" dirty="0"/>
              <a:t> University</a:t>
            </a: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aseline="30000" dirty="0"/>
              <a:t>2</a:t>
            </a:r>
            <a:r>
              <a:rPr lang="en" sz="1400" dirty="0"/>
              <a:t> School of Education/Department of Computer Science, Swansea University</a:t>
            </a: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400" baseline="30000" dirty="0"/>
              <a:t>3</a:t>
            </a:r>
            <a:r>
              <a:rPr lang="en" sz="1400" dirty="0"/>
              <a:t> Information School, University of Sheffield</a:t>
            </a:r>
            <a:endParaRPr sz="1400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Google Shape;133;p22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7918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/>
              <a:t>Any questions?</a:t>
            </a:r>
            <a:endParaRPr sz="2500"/>
          </a:p>
        </p:txBody>
      </p:sp>
      <p:sp>
        <p:nvSpPr>
          <p:cNvPr id="134" name="Google Shape;134;p22"/>
          <p:cNvSpPr txBox="1">
            <a:spLocks noGrp="1"/>
          </p:cNvSpPr>
          <p:nvPr>
            <p:ph type="body" idx="4294967295"/>
          </p:nvPr>
        </p:nvSpPr>
        <p:spPr>
          <a:xfrm>
            <a:off x="215425" y="842350"/>
            <a:ext cx="42846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Questions by email welcome to: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Tom Prickett, </a:t>
            </a:r>
            <a:r>
              <a:rPr lang="en" dirty="0" err="1"/>
              <a:t>Northumbria</a:t>
            </a:r>
            <a:r>
              <a:rPr lang="en" dirty="0"/>
              <a:t> University </a:t>
            </a:r>
            <a:r>
              <a:rPr lang="en" u="sng" dirty="0">
                <a:solidFill>
                  <a:schemeClr val="hlink"/>
                </a:solidFill>
                <a:hlinkClick r:id="rId3"/>
              </a:rPr>
              <a:t>tom.prickett@northumbria.ac.uk</a:t>
            </a:r>
            <a:r>
              <a:rPr lang="en" dirty="0"/>
              <a:t> 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Tom Crick, Swansea University 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thomas.crick@swansea.ac.uk</a:t>
            </a:r>
            <a:r>
              <a:rPr lang="en" dirty="0"/>
              <a:t> 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	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135" name="Google Shape;135;p22"/>
          <p:cNvSpPr txBox="1">
            <a:spLocks noGrp="1"/>
          </p:cNvSpPr>
          <p:nvPr>
            <p:ph type="body" idx="4294967295"/>
          </p:nvPr>
        </p:nvSpPr>
        <p:spPr>
          <a:xfrm>
            <a:off x="4683225" y="842350"/>
            <a:ext cx="39999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1600"/>
              </a:spcAft>
              <a:buNone/>
            </a:pPr>
            <a:r>
              <a:rPr lang="en"/>
              <a:t>Your thoughts also welcome at: </a:t>
            </a:r>
            <a:r>
              <a:rPr lang="en" u="sng">
                <a:solidFill>
                  <a:schemeClr val="hlink"/>
                </a:solidFill>
                <a:hlinkClick r:id="rId5"/>
              </a:rPr>
              <a:t>https://bit.ly/CambridgeResilienceFeedback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4"/>
          <p:cNvSpPr txBox="1">
            <a:spLocks noGrp="1"/>
          </p:cNvSpPr>
          <p:nvPr>
            <p:ph type="title"/>
          </p:nvPr>
        </p:nvSpPr>
        <p:spPr>
          <a:xfrm>
            <a:off x="471900" y="738725"/>
            <a:ext cx="8222100" cy="767700"/>
          </a:xfrm>
          <a:prstGeom prst="rect">
            <a:avLst/>
          </a:prstGeom>
        </p:spPr>
        <p:txBody>
          <a:bodyPr spcFirstLastPara="1" wrap="square" lIns="91425" tIns="91425" rIns="91425" bIns="91425" anchor="b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Overview</a:t>
            </a:r>
            <a:endParaRPr/>
          </a:p>
        </p:txBody>
      </p:sp>
      <p:sp>
        <p:nvSpPr>
          <p:cNvPr id="74" name="Google Shape;74;p14"/>
          <p:cNvSpPr txBox="1">
            <a:spLocks noGrp="1"/>
          </p:cNvSpPr>
          <p:nvPr>
            <p:ph type="body" idx="1"/>
          </p:nvPr>
        </p:nvSpPr>
        <p:spPr>
          <a:xfrm>
            <a:off x="471900" y="1919075"/>
            <a:ext cx="8222100" cy="2710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Background and Context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Research Methods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Findings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Limitations and Constraints</a:t>
            </a:r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Conclusions and Implications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References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5"/>
          <p:cNvSpPr txBox="1">
            <a:spLocks noGrp="1"/>
          </p:cNvSpPr>
          <p:nvPr>
            <p:ph type="title"/>
          </p:nvPr>
        </p:nvSpPr>
        <p:spPr>
          <a:xfrm>
            <a:off x="215425" y="0"/>
            <a:ext cx="27405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Background and Context</a:t>
            </a:r>
            <a:endParaRPr/>
          </a:p>
        </p:txBody>
      </p:sp>
      <p:sp>
        <p:nvSpPr>
          <p:cNvPr id="80" name="Google Shape;80;p15"/>
          <p:cNvSpPr txBox="1">
            <a:spLocks noGrp="1"/>
          </p:cNvSpPr>
          <p:nvPr>
            <p:ph type="body" idx="4294967295"/>
          </p:nvPr>
        </p:nvSpPr>
        <p:spPr>
          <a:xfrm>
            <a:off x="215425" y="842350"/>
            <a:ext cx="42846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Computer Science is challenging and learning programming particularly challenging  [1][6]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Maintaining </a:t>
            </a:r>
            <a:r>
              <a:rPr lang="en" i="1"/>
              <a:t>effective learning</a:t>
            </a:r>
            <a:r>
              <a:rPr lang="en"/>
              <a:t> requires </a:t>
            </a:r>
            <a:r>
              <a:rPr lang="en" i="1"/>
              <a:t>competence</a:t>
            </a:r>
            <a:r>
              <a:rPr lang="en"/>
              <a:t> and </a:t>
            </a:r>
            <a:r>
              <a:rPr lang="en" i="1"/>
              <a:t>resilience</a:t>
            </a:r>
            <a:r>
              <a:rPr lang="en"/>
              <a:t> [4][5][10]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This is a preliminary study into two measures of positive psychology [8]  and student success: Duckworth’s 12-item Grit Scale [3] and Nicholson McBride Resilience Quotient (NMRQ) [2]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81" name="Google Shape;81;p15"/>
          <p:cNvSpPr txBox="1">
            <a:spLocks noGrp="1"/>
          </p:cNvSpPr>
          <p:nvPr>
            <p:ph type="body" idx="4294967295"/>
          </p:nvPr>
        </p:nvSpPr>
        <p:spPr>
          <a:xfrm>
            <a:off x="4683225" y="842350"/>
            <a:ext cx="39999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b="1" dirty="0"/>
              <a:t>Grit 12-Item Scale: </a:t>
            </a:r>
            <a:r>
              <a:rPr lang="en" dirty="0"/>
              <a:t>the passion and perseverance for a singularly important goal [3]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u="sng" dirty="0">
                <a:solidFill>
                  <a:schemeClr val="hlink"/>
                </a:solidFill>
                <a:hlinkClick r:id="rId3"/>
              </a:rPr>
              <a:t>https://angeladuckworth.com/grit-scale/</a:t>
            </a:r>
            <a:r>
              <a:rPr lang="en" dirty="0"/>
              <a:t> </a:t>
            </a:r>
            <a:r>
              <a:rPr lang="en" i="1" dirty="0"/>
              <a:t>(This is the 10 point scale - we use the 12 point scale)  </a:t>
            </a:r>
            <a:endParaRPr i="1"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b="1" dirty="0"/>
              <a:t>Nicholson McBride Resilience Quotient:</a:t>
            </a:r>
            <a:r>
              <a:rPr lang="en" dirty="0"/>
              <a:t> quality that helps you turn adversity into advantage and threat into opportunity [2]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r>
              <a:rPr lang="en" dirty="0"/>
              <a:t>We use short 12 question version (</a:t>
            </a:r>
            <a:r>
              <a:rPr lang="en" u="sng" dirty="0">
                <a:solidFill>
                  <a:schemeClr val="hlink"/>
                </a:solidFill>
                <a:hlinkClick r:id="rId4"/>
              </a:rPr>
              <a:t>https://bit.ly/CambridgeNMRQ</a:t>
            </a:r>
            <a:r>
              <a:rPr lang="en" dirty="0"/>
              <a:t> ) 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	</a:t>
            </a:r>
            <a:endParaRPr dirty="0"/>
          </a:p>
        </p:txBody>
      </p:sp>
      <p:sp>
        <p:nvSpPr>
          <p:cNvPr id="82" name="Google Shape;82;p15"/>
          <p:cNvSpPr txBox="1">
            <a:spLocks noGrp="1"/>
          </p:cNvSpPr>
          <p:nvPr>
            <p:ph type="title"/>
          </p:nvPr>
        </p:nvSpPr>
        <p:spPr>
          <a:xfrm>
            <a:off x="3633000" y="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Your thoughts: </a:t>
            </a:r>
            <a:r>
              <a:rPr lang="en" u="sng">
                <a:hlinkClick r:id="rId5"/>
              </a:rPr>
              <a:t>https://bit.ly/CambridgeResilienceFeedback</a:t>
            </a:r>
            <a:r>
              <a:rPr lang="en"/>
              <a:t> </a:t>
            </a:r>
            <a:endParaRPr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6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8826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Research Methods</a:t>
            </a:r>
            <a:endParaRPr/>
          </a:p>
        </p:txBody>
      </p:sp>
      <p:sp>
        <p:nvSpPr>
          <p:cNvPr id="88" name="Google Shape;88;p16"/>
          <p:cNvSpPr txBox="1">
            <a:spLocks noGrp="1"/>
          </p:cNvSpPr>
          <p:nvPr>
            <p:ph type="title"/>
          </p:nvPr>
        </p:nvSpPr>
        <p:spPr>
          <a:xfrm>
            <a:off x="4036675" y="-335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Your thoughts: </a:t>
            </a:r>
            <a:r>
              <a:rPr lang="en" sz="1900" u="sng">
                <a:hlinkClick r:id="rId3"/>
              </a:rPr>
              <a:t>https://bit.ly/CambridgeResilienceFeedback</a:t>
            </a:r>
            <a:r>
              <a:rPr lang="en" sz="1900"/>
              <a:t> </a:t>
            </a:r>
            <a:endParaRPr sz="1900"/>
          </a:p>
        </p:txBody>
      </p:sp>
      <p:sp>
        <p:nvSpPr>
          <p:cNvPr id="89" name="Google Shape;89;p16"/>
          <p:cNvSpPr txBox="1">
            <a:spLocks noGrp="1"/>
          </p:cNvSpPr>
          <p:nvPr>
            <p:ph type="body" idx="4294967295"/>
          </p:nvPr>
        </p:nvSpPr>
        <p:spPr>
          <a:xfrm>
            <a:off x="215425" y="842350"/>
            <a:ext cx="42846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Ethical approval obtained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In February 2019 students completed the two surveys in a lecture via the University’s electronic learning platform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Students were: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Provided their results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Interpretation of their results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Guidance provided and further support offered</a:t>
            </a:r>
            <a:endParaRPr dirty="0"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Consent explicitly gained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At end of year subject marks and attendance obtained</a:t>
            </a: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 dirty="0"/>
          </a:p>
        </p:txBody>
      </p:sp>
      <p:sp>
        <p:nvSpPr>
          <p:cNvPr id="90" name="Google Shape;90;p16"/>
          <p:cNvSpPr txBox="1">
            <a:spLocks noGrp="1"/>
          </p:cNvSpPr>
          <p:nvPr>
            <p:ph type="body" idx="4294967295"/>
          </p:nvPr>
        </p:nvSpPr>
        <p:spPr>
          <a:xfrm>
            <a:off x="4683225" y="842350"/>
            <a:ext cx="39999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 first-year BSc(Hons)/</a:t>
            </a:r>
            <a:r>
              <a:rPr lang="en" dirty="0" err="1"/>
              <a:t>MComp</a:t>
            </a:r>
            <a:r>
              <a:rPr lang="en" dirty="0"/>
              <a:t> Computer Science cohort.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Sample size 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Grit: </a:t>
            </a:r>
            <a:r>
              <a:rPr lang="en" b="1" dirty="0"/>
              <a:t>N=58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	Resilience: </a:t>
            </a:r>
            <a:r>
              <a:rPr lang="en" b="1" dirty="0"/>
              <a:t>N=50</a:t>
            </a:r>
            <a:endParaRPr b="1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Analysis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Correlation Analysis</a:t>
            </a:r>
            <a:endParaRPr dirty="0"/>
          </a:p>
          <a:p>
            <a:pPr marL="457200" lvl="0" indent="-3429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AutoNum type="arabicPeriod"/>
            </a:pPr>
            <a:r>
              <a:rPr lang="en" dirty="0"/>
              <a:t>Exploration of predictive strength via logistic regression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We are not building a predictive model</a:t>
            </a: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	</a:t>
            </a:r>
            <a:endParaRPr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17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3196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 - Grit Correlation Analysis</a:t>
            </a:r>
            <a:endParaRPr/>
          </a:p>
        </p:txBody>
      </p:sp>
      <p:sp>
        <p:nvSpPr>
          <p:cNvPr id="96" name="Google Shape;96;p17"/>
          <p:cNvSpPr txBox="1">
            <a:spLocks noGrp="1"/>
          </p:cNvSpPr>
          <p:nvPr>
            <p:ph type="title"/>
          </p:nvPr>
        </p:nvSpPr>
        <p:spPr>
          <a:xfrm>
            <a:off x="4036675" y="-335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Your thoughts: </a:t>
            </a:r>
            <a:r>
              <a:rPr lang="en" sz="1900" u="sng">
                <a:hlinkClick r:id="rId3"/>
              </a:rPr>
              <a:t>https://bit.ly/CambridgeResilienceFeedback</a:t>
            </a:r>
            <a:r>
              <a:rPr lang="en" sz="1900"/>
              <a:t> </a:t>
            </a:r>
            <a:endParaRPr sz="1900"/>
          </a:p>
        </p:txBody>
      </p:sp>
      <p:pic>
        <p:nvPicPr>
          <p:cNvPr id="97" name="Google Shape;97;p17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1375" y="820025"/>
            <a:ext cx="4527892" cy="4239350"/>
          </a:xfrm>
          <a:prstGeom prst="rect">
            <a:avLst/>
          </a:prstGeom>
          <a:noFill/>
          <a:ln>
            <a:noFill/>
          </a:ln>
        </p:spPr>
      </p:pic>
      <p:sp>
        <p:nvSpPr>
          <p:cNvPr id="98" name="Google Shape;98;p17"/>
          <p:cNvSpPr txBox="1"/>
          <p:nvPr/>
        </p:nvSpPr>
        <p:spPr>
          <a:xfrm>
            <a:off x="5682125" y="864825"/>
            <a:ext cx="2723400" cy="40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latin typeface="Roboto"/>
                <a:ea typeface="Roboto"/>
                <a:cs typeface="Roboto"/>
                <a:sym typeface="Roboto"/>
              </a:rPr>
              <a:t>Not statistically significant at 1% level</a:t>
            </a:r>
            <a:endParaRPr sz="2100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latin typeface="Roboto"/>
                <a:ea typeface="Roboto"/>
                <a:cs typeface="Roboto"/>
                <a:sym typeface="Roboto"/>
              </a:rPr>
              <a:t>Similar outcome for Logistic Regression</a:t>
            </a:r>
            <a:endParaRPr sz="2100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2100" dirty="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100" dirty="0">
                <a:latin typeface="Roboto"/>
                <a:ea typeface="Roboto"/>
                <a:cs typeface="Roboto"/>
                <a:sym typeface="Roboto"/>
              </a:rPr>
              <a:t>More details in our forthcoming </a:t>
            </a:r>
            <a:r>
              <a:rPr lang="en" sz="2100" dirty="0" err="1">
                <a:latin typeface="Roboto"/>
                <a:ea typeface="Roboto"/>
                <a:cs typeface="Roboto"/>
                <a:sym typeface="Roboto"/>
              </a:rPr>
              <a:t>ITiCSE</a:t>
            </a:r>
            <a:r>
              <a:rPr lang="en" sz="2100" dirty="0">
                <a:latin typeface="Roboto"/>
                <a:ea typeface="Roboto"/>
                <a:cs typeface="Roboto"/>
                <a:sym typeface="Roboto"/>
              </a:rPr>
              <a:t> 2020 paper [7]</a:t>
            </a:r>
            <a:endParaRPr sz="2100" dirty="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" name="Google Shape;103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771450"/>
            <a:ext cx="4529755" cy="4219649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18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3196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Findings - Grit Correlation Analysis</a:t>
            </a:r>
            <a:endParaRPr/>
          </a:p>
        </p:txBody>
      </p:sp>
      <p:sp>
        <p:nvSpPr>
          <p:cNvPr id="105" name="Google Shape;105;p18"/>
          <p:cNvSpPr txBox="1">
            <a:spLocks noGrp="1"/>
          </p:cNvSpPr>
          <p:nvPr>
            <p:ph type="title"/>
          </p:nvPr>
        </p:nvSpPr>
        <p:spPr>
          <a:xfrm>
            <a:off x="4036675" y="-335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Your thoughts: </a:t>
            </a:r>
            <a:r>
              <a:rPr lang="en" sz="1900" u="sng">
                <a:hlinkClick r:id="rId4"/>
              </a:rPr>
              <a:t>https://bit.ly/CambridgeResilienceFeedback</a:t>
            </a:r>
            <a:r>
              <a:rPr lang="en" sz="1900"/>
              <a:t> </a:t>
            </a:r>
            <a:endParaRPr sz="1900"/>
          </a:p>
        </p:txBody>
      </p:sp>
      <p:sp>
        <p:nvSpPr>
          <p:cNvPr id="106" name="Google Shape;106;p18"/>
          <p:cNvSpPr txBox="1"/>
          <p:nvPr/>
        </p:nvSpPr>
        <p:spPr>
          <a:xfrm>
            <a:off x="5682125" y="864825"/>
            <a:ext cx="2723400" cy="4073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oboto"/>
                <a:ea typeface="Roboto"/>
                <a:cs typeface="Roboto"/>
                <a:sym typeface="Roboto"/>
              </a:rPr>
              <a:t>Statistically significant at 1% level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oboto"/>
                <a:ea typeface="Roboto"/>
                <a:cs typeface="Roboto"/>
                <a:sym typeface="Roboto"/>
              </a:rPr>
              <a:t>Logistic Regression suggests there is a predictive significance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1900">
              <a:latin typeface="Roboto"/>
              <a:ea typeface="Roboto"/>
              <a:cs typeface="Roboto"/>
              <a:sym typeface="Roboto"/>
            </a:endParaRP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latin typeface="Roboto"/>
                <a:ea typeface="Roboto"/>
                <a:cs typeface="Roboto"/>
                <a:sym typeface="Roboto"/>
              </a:rPr>
              <a:t>More details in our forthcoming paper [7]</a:t>
            </a:r>
            <a:endParaRPr sz="1900">
              <a:latin typeface="Roboto"/>
              <a:ea typeface="Roboto"/>
              <a:cs typeface="Roboto"/>
              <a:sym typeface="Roboto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Google Shape;111;p19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36876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Limitations</a:t>
            </a:r>
            <a:endParaRPr dirty="0"/>
          </a:p>
        </p:txBody>
      </p:sp>
      <p:sp>
        <p:nvSpPr>
          <p:cNvPr id="112" name="Google Shape;112;p19"/>
          <p:cNvSpPr txBox="1">
            <a:spLocks noGrp="1"/>
          </p:cNvSpPr>
          <p:nvPr>
            <p:ph type="body" idx="4294967295"/>
          </p:nvPr>
        </p:nvSpPr>
        <p:spPr>
          <a:xfrm>
            <a:off x="471900" y="924525"/>
            <a:ext cx="3999900" cy="370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Single institution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Higher education / first-year of a degree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Correlation not causation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Small sample size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 dirty="0"/>
              <a:t>Sample bias - non attendees</a:t>
            </a:r>
            <a:endParaRPr dirty="0"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 dirty="0"/>
              <a:t>Solely quantitative study</a:t>
            </a:r>
            <a:endParaRPr dirty="0"/>
          </a:p>
        </p:txBody>
      </p:sp>
      <p:sp>
        <p:nvSpPr>
          <p:cNvPr id="113" name="Google Shape;113;p19"/>
          <p:cNvSpPr txBox="1">
            <a:spLocks noGrp="1"/>
          </p:cNvSpPr>
          <p:nvPr>
            <p:ph type="title"/>
          </p:nvPr>
        </p:nvSpPr>
        <p:spPr>
          <a:xfrm>
            <a:off x="4036675" y="-335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Your thoughts: </a:t>
            </a:r>
            <a:r>
              <a:rPr lang="en" sz="1900" u="sng">
                <a:hlinkClick r:id="rId3"/>
              </a:rPr>
              <a:t>https://bit.ly/CambridgeResilienceFeedback</a:t>
            </a:r>
            <a:r>
              <a:rPr lang="en" sz="1900"/>
              <a:t> </a:t>
            </a:r>
            <a:endParaRPr sz="1900"/>
          </a:p>
        </p:txBody>
      </p:sp>
      <p:sp>
        <p:nvSpPr>
          <p:cNvPr id="114" name="Google Shape;114;p19"/>
          <p:cNvSpPr txBox="1">
            <a:spLocks noGrp="1"/>
          </p:cNvSpPr>
          <p:nvPr>
            <p:ph type="body" idx="4294967295"/>
          </p:nvPr>
        </p:nvSpPr>
        <p:spPr>
          <a:xfrm>
            <a:off x="4872600" y="924525"/>
            <a:ext cx="3999900" cy="3704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dirty="0"/>
              <a:t>Sample size not large enough for consideration of other factors (for example, gender)</a:t>
            </a:r>
            <a:endParaRPr dirty="0"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 dirty="0"/>
              <a:t>Risk of identification of individual students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Google Shape;119;p20"/>
          <p:cNvSpPr txBox="1">
            <a:spLocks noGrp="1"/>
          </p:cNvSpPr>
          <p:nvPr>
            <p:ph type="title"/>
          </p:nvPr>
        </p:nvSpPr>
        <p:spPr>
          <a:xfrm>
            <a:off x="98250" y="16350"/>
            <a:ext cx="33264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Conclusions and Implications</a:t>
            </a:r>
            <a:endParaRPr/>
          </a:p>
        </p:txBody>
      </p:sp>
      <p:sp>
        <p:nvSpPr>
          <p:cNvPr id="120" name="Google Shape;120;p20"/>
          <p:cNvSpPr txBox="1">
            <a:spLocks noGrp="1"/>
          </p:cNvSpPr>
          <p:nvPr>
            <p:ph type="title"/>
          </p:nvPr>
        </p:nvSpPr>
        <p:spPr>
          <a:xfrm>
            <a:off x="4036675" y="-3350"/>
            <a:ext cx="4987200" cy="602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/>
              <a:t>Your thoughts: </a:t>
            </a:r>
            <a:r>
              <a:rPr lang="en" sz="1900" u="sng">
                <a:hlinkClick r:id="rId3"/>
              </a:rPr>
              <a:t>https://bit.ly/CambridgeResilienceFeedback</a:t>
            </a:r>
            <a:r>
              <a:rPr lang="en" sz="1900"/>
              <a:t> </a:t>
            </a:r>
            <a:endParaRPr sz="1900"/>
          </a:p>
        </p:txBody>
      </p:sp>
      <p:sp>
        <p:nvSpPr>
          <p:cNvPr id="121" name="Google Shape;121;p20"/>
          <p:cNvSpPr txBox="1">
            <a:spLocks noGrp="1"/>
          </p:cNvSpPr>
          <p:nvPr>
            <p:ph type="body" idx="4294967295"/>
          </p:nvPr>
        </p:nvSpPr>
        <p:spPr>
          <a:xfrm>
            <a:off x="215425" y="842350"/>
            <a:ext cx="42846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12-item resilience scale could be a factor in promoting success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Not true for the 12-item grit scale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Consistent with other work [9]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A number of possibilities for future work related to:</a:t>
            </a:r>
            <a:endParaRPr/>
          </a:p>
          <a:p>
            <a:pPr marL="457200" lvl="0" indent="-342900" algn="l" rtl="0">
              <a:spcBef>
                <a:spcPts val="160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Transition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learner attitudes, behaviours and dispositions, </a:t>
            </a:r>
            <a:endParaRPr/>
          </a:p>
          <a:p>
            <a:pPr marL="457200" lvl="0" indent="-342900" algn="l" rtl="0">
              <a:spcBef>
                <a:spcPts val="0"/>
              </a:spcBef>
              <a:spcAft>
                <a:spcPts val="0"/>
              </a:spcAft>
              <a:buSzPts val="1800"/>
              <a:buChar char="●"/>
            </a:pPr>
            <a:r>
              <a:rPr lang="en"/>
              <a:t>teaching and assessment 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0"/>
              </a:spcAft>
              <a:buNone/>
            </a:pPr>
            <a:r>
              <a:rPr lang="en"/>
              <a:t>	</a:t>
            </a: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endParaRPr/>
          </a:p>
        </p:txBody>
      </p:sp>
      <p:sp>
        <p:nvSpPr>
          <p:cNvPr id="122" name="Google Shape;122;p20"/>
          <p:cNvSpPr txBox="1">
            <a:spLocks noGrp="1"/>
          </p:cNvSpPr>
          <p:nvPr>
            <p:ph type="body" idx="4294967295"/>
          </p:nvPr>
        </p:nvSpPr>
        <p:spPr>
          <a:xfrm>
            <a:off x="4683225" y="842350"/>
            <a:ext cx="3999900" cy="41220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Possible further work: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i) Initiatives related to the active development of student resilience can be deployed and evaluated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ii) Replicating the study with larger cohorts and at other schools / colleges /universities to validate, increasing the sample size and strengthening the statistical basis.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iii) Using resilience in predictive models alongside other key factors in order to further augment and enhance the prediction of student success.</a:t>
            </a:r>
            <a:endParaRPr/>
          </a:p>
          <a:p>
            <a:pPr marL="0" lvl="0" indent="0" algn="l" rtl="0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  <a:p>
            <a:pPr marL="0" lvl="0" indent="0" algn="l" rtl="0">
              <a:spcBef>
                <a:spcPts val="1600"/>
              </a:spcBef>
              <a:spcAft>
                <a:spcPts val="1600"/>
              </a:spcAft>
              <a:buNone/>
            </a:pPr>
            <a:r>
              <a:rPr lang="en"/>
              <a:t>	</a:t>
            </a:r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127;p21"/>
          <p:cNvSpPr txBox="1">
            <a:spLocks noGrp="1"/>
          </p:cNvSpPr>
          <p:nvPr>
            <p:ph type="title" idx="4294967295"/>
          </p:nvPr>
        </p:nvSpPr>
        <p:spPr>
          <a:xfrm>
            <a:off x="773700" y="113900"/>
            <a:ext cx="7596600" cy="761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References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128" name="Google Shape;128;p21"/>
          <p:cNvSpPr txBox="1">
            <a:spLocks noGrp="1"/>
          </p:cNvSpPr>
          <p:nvPr>
            <p:ph type="body" idx="4294967295"/>
          </p:nvPr>
        </p:nvSpPr>
        <p:spPr>
          <a:xfrm>
            <a:off x="273450" y="800075"/>
            <a:ext cx="8555100" cy="3997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[1] Jens </a:t>
            </a:r>
            <a:r>
              <a:rPr lang="en" sz="1100" dirty="0" err="1"/>
              <a:t>Bennedsen</a:t>
            </a:r>
            <a:r>
              <a:rPr lang="en" sz="1100" dirty="0"/>
              <a:t> and Michael E. Caspersen. 2019. Failure Rates in Introductory Programming: 12 Years Later. ACM Inroads 10, 2 (April 2019), 30–36. </a:t>
            </a:r>
            <a:r>
              <a:rPr lang="en" sz="1100" u="sng" dirty="0">
                <a:solidFill>
                  <a:schemeClr val="hlink"/>
                </a:solidFill>
                <a:hlinkClick r:id="rId3"/>
              </a:rPr>
              <a:t>https://doi.org/10.1145/3324888</a:t>
            </a:r>
            <a:r>
              <a:rPr lang="en" sz="1100" dirty="0"/>
              <a:t>  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[2] Jane Clarke (2010). Resilience: bounce back from whatever life throws at you. Crimson Publishing, USA.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[3] Angela L Duckworth, Christopher Peterson, Michael D Matthews, and Dennis R Kelly. 2007. Grit: perseverance and passion for long-term goals. Journal of personality and social psychology 92, 6 (2007), 1087. </a:t>
            </a:r>
            <a:r>
              <a:rPr lang="en" sz="1100" u="sng" dirty="0">
                <a:solidFill>
                  <a:schemeClr val="hlink"/>
                </a:solidFill>
                <a:hlinkClick r:id="rId4"/>
              </a:rPr>
              <a:t>https://doi.org/doi/10.1037/0022-3514.92.6.1087</a:t>
            </a:r>
            <a:r>
              <a:rPr lang="en" sz="1100" dirty="0"/>
              <a:t> 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[4] Sarah Holdsworth, Michelle Turner, and Christina M. Scott-Young. 2018. . . .Not drowning, waving. Resilience and university: a student perspective. Studies in Higher Education 43, 11 (2018), 1837–1853. </a:t>
            </a:r>
            <a:r>
              <a:rPr lang="en" sz="1100" u="sng" dirty="0">
                <a:solidFill>
                  <a:schemeClr val="hlink"/>
                </a:solidFill>
                <a:hlinkClick r:id="rId5"/>
              </a:rPr>
              <a:t>https://doi.org/10.1080/03075079.2017.1284193</a:t>
            </a:r>
            <a:r>
              <a:rPr lang="en" sz="1100" dirty="0"/>
              <a:t>  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[5] Ann S. </a:t>
            </a:r>
            <a:r>
              <a:rPr lang="en" sz="1100" dirty="0" err="1"/>
              <a:t>Masten</a:t>
            </a:r>
            <a:r>
              <a:rPr lang="en" sz="1100" dirty="0"/>
              <a:t> and J. Douglas </a:t>
            </a:r>
            <a:r>
              <a:rPr lang="en" sz="1100" dirty="0" err="1"/>
              <a:t>Coatsworth</a:t>
            </a:r>
            <a:r>
              <a:rPr lang="en" sz="1100" dirty="0"/>
              <a:t>. 1995. Competence, resilience, &amp; psychopathology. In Wiley series on personality processes. Developmental psychopathology, Vol. 2. Risk, disorder, and adaptation, D. Cicchetti &amp; D. Cohen (Ed.). Vol. 2. Wiley, New York, 715–752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[6] Leo Porter, Cynthia Bailey Lee, and Beth Simon. 2013. Halving Fail Rates Using Peer Instruction: A Study of Four Computer Science Courses. In Proceeding of the 44th ACM Technical Symposium on Computer Science Education (Denver, Colorado, USA) (SIGCSE ’13). ACM, New York, NY, USA, 177–182. </a:t>
            </a:r>
            <a:r>
              <a:rPr lang="en" sz="1100" u="sng" dirty="0">
                <a:solidFill>
                  <a:schemeClr val="hlink"/>
                </a:solidFill>
                <a:hlinkClick r:id="rId6"/>
              </a:rPr>
              <a:t>https://doi.org/10.1145/2445196.2445250</a:t>
            </a:r>
            <a:r>
              <a:rPr lang="en" sz="1100" dirty="0"/>
              <a:t> 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[7] Tom Prickett, Morgan Harvey, Julie Walters, </a:t>
            </a:r>
            <a:r>
              <a:rPr lang="en" sz="1100" dirty="0" err="1"/>
              <a:t>Longzhi</a:t>
            </a:r>
            <a:r>
              <a:rPr lang="en" sz="1100" dirty="0"/>
              <a:t> Yang and Tom Crick, 2020, Resilience and Effective Learning in First Year Undergraduate Computer Science, In Proceedings of the 2020 ACM Conference on Innovation and Technology in Computer Science Education(</a:t>
            </a:r>
            <a:r>
              <a:rPr lang="en" sz="1100" dirty="0" err="1"/>
              <a:t>ITiCSE</a:t>
            </a:r>
            <a:r>
              <a:rPr lang="en" sz="1100" dirty="0"/>
              <a:t> 2020). ACM In Press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[8] Martin E. P. Seligman. 2006. Learned Optimism: How to Change Your Mind and Your Life. Vintage, USA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[9] Nikki </a:t>
            </a:r>
            <a:r>
              <a:rPr lang="en" sz="1100" dirty="0" err="1"/>
              <a:t>Sigurdson</a:t>
            </a:r>
            <a:r>
              <a:rPr lang="en" sz="1100" dirty="0"/>
              <a:t> and Andrew Petersen. 2018. An Exploration of Grit in a CS1 Context. In Proceedings of the 18th </a:t>
            </a:r>
            <a:r>
              <a:rPr lang="en" sz="1100" dirty="0" err="1"/>
              <a:t>Koli</a:t>
            </a:r>
            <a:r>
              <a:rPr lang="en" sz="1100" dirty="0"/>
              <a:t> Calling International Conference on Computing Education Research (</a:t>
            </a:r>
            <a:r>
              <a:rPr lang="en" sz="1100" dirty="0" err="1"/>
              <a:t>Koli</a:t>
            </a:r>
            <a:r>
              <a:rPr lang="en" sz="1100" dirty="0"/>
              <a:t>, Finland) (</a:t>
            </a:r>
            <a:r>
              <a:rPr lang="en" sz="1100" dirty="0" err="1"/>
              <a:t>Koli</a:t>
            </a:r>
            <a:r>
              <a:rPr lang="en" sz="1100" dirty="0"/>
              <a:t> Calling ’18). ACM, Article 23, 23:1–23:5 pages. </a:t>
            </a:r>
            <a:r>
              <a:rPr lang="en" sz="1100" u="sng" dirty="0">
                <a:solidFill>
                  <a:schemeClr val="hlink"/>
                </a:solidFill>
                <a:hlinkClick r:id="rId7"/>
              </a:rPr>
              <a:t>https://doi.org/10.1145/3279720.3279743</a:t>
            </a:r>
            <a:r>
              <a:rPr lang="en" sz="1100" dirty="0"/>
              <a:t> </a:t>
            </a:r>
            <a:endParaRPr sz="11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100" dirty="0"/>
              <a:t>[10] Caroline Walker, Alan </a:t>
            </a:r>
            <a:r>
              <a:rPr lang="en" sz="1100" dirty="0" err="1"/>
              <a:t>Gleaves</a:t>
            </a:r>
            <a:r>
              <a:rPr lang="en" sz="1100" dirty="0"/>
              <a:t>, and John Grey. 2006. Can students within higher education learn to be resilient and, educationally speaking, does it matter? Educational Studies 32, 3 (2006), 251–264. </a:t>
            </a:r>
            <a:r>
              <a:rPr lang="en" sz="1100" u="sng" dirty="0">
                <a:solidFill>
                  <a:schemeClr val="hlink"/>
                </a:solidFill>
                <a:hlinkClick r:id="rId8"/>
              </a:rPr>
              <a:t>https://doi.org/10.1080/03055690600631184</a:t>
            </a:r>
            <a:r>
              <a:rPr lang="en" sz="1100" dirty="0"/>
              <a:t> </a:t>
            </a:r>
            <a:endParaRPr sz="1000" dirty="0"/>
          </a:p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endParaRPr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aterial">
  <a:themeElements>
    <a:clrScheme name="Material">
      <a:dk1>
        <a:srgbClr val="4285F4"/>
      </a:dk1>
      <a:lt1>
        <a:srgbClr val="FFFFFF"/>
      </a:lt1>
      <a:dk2>
        <a:srgbClr val="424242"/>
      </a:dk2>
      <a:lt2>
        <a:srgbClr val="737373"/>
      </a:lt2>
      <a:accent1>
        <a:srgbClr val="0277BD"/>
      </a:accent1>
      <a:accent2>
        <a:srgbClr val="0F9D58"/>
      </a:accent2>
      <a:accent3>
        <a:srgbClr val="DB4437"/>
      </a:accent3>
      <a:accent4>
        <a:srgbClr val="FAFAFA"/>
      </a:accent4>
      <a:accent5>
        <a:srgbClr val="4FC3F7"/>
      </a:accent5>
      <a:accent6>
        <a:srgbClr val="F4B400"/>
      </a:accent6>
      <a:hlink>
        <a:srgbClr val="4FC3F7"/>
      </a:hlink>
      <a:folHlink>
        <a:srgbClr val="4FC3F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1143</Words>
  <Application>Microsoft Macintosh PowerPoint</Application>
  <PresentationFormat>On-screen Show (16:9)</PresentationFormat>
  <Paragraphs>111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Roboto</vt:lpstr>
      <vt:lpstr>Arial</vt:lpstr>
      <vt:lpstr>Material</vt:lpstr>
      <vt:lpstr>Cambridge Computing Education Research Symposium 2020     Exploring Resilience for Effective Learning in Computer Science Education</vt:lpstr>
      <vt:lpstr>Overview</vt:lpstr>
      <vt:lpstr>Background and Context</vt:lpstr>
      <vt:lpstr>Research Methods</vt:lpstr>
      <vt:lpstr>Findings - Grit Correlation Analysis</vt:lpstr>
      <vt:lpstr>Findings - Grit Correlation Analysis</vt:lpstr>
      <vt:lpstr>Limitations</vt:lpstr>
      <vt:lpstr>Conclusions and Implications</vt:lpstr>
      <vt:lpstr>References</vt:lpstr>
      <vt:lpstr>Any 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Cambridge Computing Education Research Symposium   Exploring Resilience for Effective Learning in Computer Science Education</dc:title>
  <dc:creator>Tom</dc:creator>
  <cp:lastModifiedBy>Crick Thomas.</cp:lastModifiedBy>
  <cp:revision>5</cp:revision>
  <dcterms:modified xsi:type="dcterms:W3CDTF">2020-04-01T08:49:48Z</dcterms:modified>
</cp:coreProperties>
</file>