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2" r:id="rId3"/>
    <p:sldId id="296" r:id="rId4"/>
    <p:sldId id="297" r:id="rId5"/>
    <p:sldId id="293" r:id="rId6"/>
    <p:sldId id="294" r:id="rId7"/>
    <p:sldId id="298" r:id="rId8"/>
    <p:sldId id="295" r:id="rId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scaleToFitPaper="1"/>
  <p:clrMru>
    <a:srgbClr val="FF0000"/>
    <a:srgbClr val="000000"/>
    <a:srgbClr val="588039"/>
    <a:srgbClr val="003E72"/>
    <a:srgbClr val="6AADE4"/>
    <a:srgbClr val="0030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79678" autoAdjust="0"/>
  </p:normalViewPr>
  <p:slideViewPr>
    <p:cSldViewPr>
      <p:cViewPr>
        <p:scale>
          <a:sx n="104" d="100"/>
          <a:sy n="104" d="100"/>
        </p:scale>
        <p:origin x="1880" y="-2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786AE26-67E0-5346-A20F-9D1BED9EA0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8665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143000" y="4343400"/>
            <a:ext cx="4556125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EA61FA2-B92E-014F-8F0F-25AFFEA795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8387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DCC34C-7091-1642-B53C-61C9465733BE}" type="slidenum">
              <a:rPr lang="en-GB"/>
              <a:pPr>
                <a:defRPr/>
              </a:pPr>
              <a:t>1</a:t>
            </a:fld>
            <a:endParaRPr lang="en-GB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 eaLnBrk="1" hangingPunct="1">
              <a:buFont typeface="Arial"/>
              <a:buChar char="•"/>
              <a:defRPr/>
            </a:pPr>
            <a:endParaRPr 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421147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A61FA2-B92E-014F-8F0F-25AFFEA795D1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852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A61FA2-B92E-014F-8F0F-25AFFEA795D1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128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A61FA2-B92E-014F-8F0F-25AFFEA795D1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189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A61FA2-B92E-014F-8F0F-25AFFEA795D1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2974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A61FA2-B92E-014F-8F0F-25AFFEA795D1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2326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A61FA2-B92E-014F-8F0F-25AFFEA795D1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410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0" y="5365750"/>
            <a:ext cx="9140825" cy="665163"/>
          </a:xfrm>
          <a:prstGeom prst="rect">
            <a:avLst/>
          </a:prstGeom>
          <a:solidFill>
            <a:srgbClr val="003E7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cs typeface="+mn-cs"/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0" y="6030913"/>
            <a:ext cx="9140825" cy="173037"/>
          </a:xfrm>
          <a:prstGeom prst="rect">
            <a:avLst/>
          </a:prstGeom>
          <a:solidFill>
            <a:srgbClr val="6A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cs typeface="+mn-cs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4175" y="2016125"/>
            <a:ext cx="8374063" cy="576263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4175" y="2774950"/>
            <a:ext cx="8374063" cy="539750"/>
          </a:xfrm>
        </p:spPr>
        <p:txBody>
          <a:bodyPr/>
          <a:lstStyle>
            <a:lvl1pPr marL="0" indent="0">
              <a:buFontTx/>
              <a:buNone/>
              <a:defRPr sz="18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862888" y="6448425"/>
            <a:ext cx="900112" cy="17938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E529A6C-195A-CE4B-8668-DA7E7601BD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338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25B83-F957-D04B-9181-ACD89C5C0C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253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5913" y="398463"/>
            <a:ext cx="2093912" cy="5376862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175" y="398463"/>
            <a:ext cx="6129338" cy="5376862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F598F-4E3D-7047-B93E-81D478CBD7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825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677D5-61C5-E847-8B27-82331CEFF5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308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DDB87-0261-A44A-BA1F-7379F50AB5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203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175" y="1708150"/>
            <a:ext cx="4110038" cy="4067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708150"/>
            <a:ext cx="4111625" cy="4067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99662-C8A9-1947-80AE-B369180D47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12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04400-6F6F-1B45-884C-BAE06D42FD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452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9EAEB-59BA-5C47-BF55-5BF570A219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311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4A90A-FE26-3C42-A9B8-4CAAC798DC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547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8CC39-D53A-5A49-9E50-2EDCA1B5D5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768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4D2AD-3793-A84D-AD5B-C7B830165F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009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175" y="398463"/>
            <a:ext cx="8375650" cy="423862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175" y="1708150"/>
            <a:ext cx="8374063" cy="40671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62888" y="6451600"/>
            <a:ext cx="900112" cy="17938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fld id="{4624B59C-A8C2-4E4F-901D-B94B2B8092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7" r:id="rId1"/>
    <p:sldLayoutId id="2147484117" r:id="rId2"/>
    <p:sldLayoutId id="2147484118" r:id="rId3"/>
    <p:sldLayoutId id="2147484119" r:id="rId4"/>
    <p:sldLayoutId id="2147484120" r:id="rId5"/>
    <p:sldLayoutId id="2147484121" r:id="rId6"/>
    <p:sldLayoutId id="2147484122" r:id="rId7"/>
    <p:sldLayoutId id="2147484123" r:id="rId8"/>
    <p:sldLayoutId id="2147484124" r:id="rId9"/>
    <p:sldLayoutId id="2147484125" r:id="rId10"/>
    <p:sldLayoutId id="2147484126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269875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538163" indent="-266700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09625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79500" indent="-268288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9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18081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  <a:ea typeface="+mn-ea"/>
        </a:defRPr>
      </a:lvl6pPr>
      <a:lvl7pPr marL="22653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  <a:ea typeface="+mn-ea"/>
        </a:defRPr>
      </a:lvl7pPr>
      <a:lvl8pPr marL="27225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  <a:ea typeface="+mn-ea"/>
        </a:defRPr>
      </a:lvl8pPr>
      <a:lvl9pPr marL="31797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4215" y="2016125"/>
            <a:ext cx="7572201" cy="576263"/>
          </a:xfrm>
        </p:spPr>
        <p:txBody>
          <a:bodyPr/>
          <a:lstStyle/>
          <a:p>
            <a:pPr algn="ctr"/>
            <a:r>
              <a:rPr lang="en-GB" sz="2800" dirty="0"/>
              <a:t>Computational Thinking Challenge: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A </a:t>
            </a:r>
            <a:r>
              <a:rPr lang="en-GB" sz="2800" dirty="0"/>
              <a:t>P</a:t>
            </a:r>
            <a:r>
              <a:rPr lang="en-GB" sz="2800" dirty="0" smtClean="0"/>
              <a:t>ilot </a:t>
            </a:r>
            <a:r>
              <a:rPr lang="en-GB" sz="2800" dirty="0"/>
              <a:t>S</a:t>
            </a:r>
            <a:r>
              <a:rPr lang="en-GB" sz="2800" dirty="0" smtClean="0"/>
              <a:t>tudy </a:t>
            </a:r>
            <a:r>
              <a:rPr lang="en-GB" sz="2800" dirty="0"/>
              <a:t>on </a:t>
            </a:r>
            <a:r>
              <a:rPr lang="en-GB" sz="2800" dirty="0" smtClean="0"/>
              <a:t>Reliability </a:t>
            </a:r>
            <a:r>
              <a:rPr lang="en-GB" sz="2800" dirty="0"/>
              <a:t>and </a:t>
            </a:r>
            <a:r>
              <a:rPr lang="en-GB" sz="2800" dirty="0" smtClean="0"/>
              <a:t>Usability   </a:t>
            </a:r>
            <a:endParaRPr lang="en-GB" sz="28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8484" y="3968521"/>
            <a:ext cx="8374063" cy="5397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1600" dirty="0" smtClean="0">
                <a:cs typeface="+mn-cs"/>
              </a:rPr>
              <a:t>Rina Lai</a:t>
            </a:r>
            <a:endParaRPr lang="en-US" sz="1600" dirty="0" smtClean="0">
              <a:cs typeface="+mn-cs"/>
            </a:endParaRPr>
          </a:p>
          <a:p>
            <a:pPr algn="ctr" eaLnBrk="1" hangingPunct="1">
              <a:defRPr/>
            </a:pPr>
            <a:r>
              <a:rPr lang="en-US" sz="1600" dirty="0" smtClean="0">
                <a:cs typeface="+mn-cs"/>
              </a:rPr>
              <a:t>Faculty of Education, University of Cambridge </a:t>
            </a:r>
            <a:endParaRPr lang="en-US" sz="1600" dirty="0" smtClean="0"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42083" y="5517232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Cambridge Computing Education Research Symposium</a:t>
            </a:r>
            <a:endParaRPr lang="en-US" sz="1200" dirty="0" smtClean="0">
              <a:solidFill>
                <a:schemeClr val="bg1"/>
              </a:solidFill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1</a:t>
            </a:r>
            <a:r>
              <a:rPr lang="en-US" sz="1200" baseline="30000" dirty="0" smtClean="0">
                <a:solidFill>
                  <a:schemeClr val="bg1"/>
                </a:solidFill>
              </a:rPr>
              <a:t>st</a:t>
            </a:r>
            <a:r>
              <a:rPr lang="en-US" sz="1200" dirty="0" smtClean="0">
                <a:solidFill>
                  <a:schemeClr val="bg1"/>
                </a:solidFill>
              </a:rPr>
              <a:t> April, 2020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1028" name="Picture 4" descr="mage result for university of cambridge faculty of education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4214"/>
            <a:ext cx="3238500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B677D5-61C5-E847-8B27-82331CEFF588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251520" y="1754778"/>
            <a:ext cx="82809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 smtClean="0"/>
              <a:t>Research Motivation </a:t>
            </a:r>
          </a:p>
          <a:p>
            <a:endParaRPr lang="en-GB" sz="1800" b="1" dirty="0" smtClean="0"/>
          </a:p>
          <a:p>
            <a:pPr marL="342900" indent="-342900">
              <a:buFont typeface="+mj-lt"/>
              <a:buAutoNum type="arabicPeriod"/>
            </a:pPr>
            <a:r>
              <a:rPr lang="en-GB" sz="1800" dirty="0" smtClean="0"/>
              <a:t>There is a paucity of CT assessment tools for teachers; this is a central factor that impedes the promotion of computational thinking (CT) in the classroom (Rich &amp; Hodges, 2017). </a:t>
            </a:r>
          </a:p>
          <a:p>
            <a:pPr marL="342900" indent="-342900">
              <a:buFont typeface="+mj-lt"/>
              <a:buAutoNum type="arabicPeriod"/>
            </a:pPr>
            <a:endParaRPr lang="en-GB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en-GB" sz="1800" dirty="0" smtClean="0"/>
              <a:t>Psychometrically </a:t>
            </a:r>
            <a:r>
              <a:rPr lang="en-GB" sz="1800" dirty="0"/>
              <a:t>sound, reliable and valid CT assessments are scarce, if not absent, in the current literature.</a:t>
            </a:r>
            <a:endParaRPr lang="en-US" sz="1800" dirty="0"/>
          </a:p>
          <a:p>
            <a:pPr marL="342900" indent="-342900">
              <a:buFont typeface="+mj-lt"/>
              <a:buAutoNum type="arabicPeriod"/>
            </a:pPr>
            <a:endParaRPr 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2051720" y="3861048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79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B677D5-61C5-E847-8B27-82331CEFF588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051720" y="3861048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1754778"/>
            <a:ext cx="82809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 smtClean="0"/>
              <a:t>Research Focus</a:t>
            </a:r>
          </a:p>
          <a:p>
            <a:endParaRPr lang="en-GB" sz="1800" b="1" dirty="0" smtClean="0"/>
          </a:p>
          <a:p>
            <a:pPr marL="342900" indent="-342900">
              <a:buFont typeface="+mj-lt"/>
              <a:buAutoNum type="arabicPeriod"/>
            </a:pPr>
            <a:r>
              <a:rPr lang="en-GB" sz="1800" dirty="0" smtClean="0"/>
              <a:t>Develop a computerised competency-based assessment: Computational Thinking Challenge (CTC)</a:t>
            </a:r>
          </a:p>
          <a:p>
            <a:pPr marL="342900" indent="-342900">
              <a:buFont typeface="+mj-lt"/>
              <a:buAutoNum type="arabicPeriod"/>
            </a:pPr>
            <a:endParaRPr lang="en-GB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800" dirty="0" smtClean="0"/>
              <a:t>Evaluate the reliability, validity, and psychometric properties of CTC</a:t>
            </a:r>
            <a:endParaRPr lang="en-US" sz="1800" dirty="0"/>
          </a:p>
          <a:p>
            <a:pPr marL="342900" indent="-342900">
              <a:buFont typeface="+mj-lt"/>
              <a:buAutoNum type="arabicPeriod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9075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B677D5-61C5-E847-8B27-82331CEFF588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051720" y="3861048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1754778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/>
              <a:t>Computational Thinking Challenge (CTC</a:t>
            </a:r>
            <a:r>
              <a:rPr lang="en-GB" sz="1800" b="1" dirty="0" smtClean="0"/>
              <a:t>)</a:t>
            </a:r>
          </a:p>
          <a:p>
            <a:endParaRPr lang="en-US" sz="1800" dirty="0" smtClean="0"/>
          </a:p>
          <a:p>
            <a:pPr marL="342900" indent="-342900">
              <a:buFont typeface="Arial" charset="0"/>
              <a:buChar char="•"/>
            </a:pPr>
            <a:r>
              <a:rPr lang="en-GB" sz="1800" dirty="0" smtClean="0"/>
              <a:t>Computerised</a:t>
            </a:r>
          </a:p>
          <a:p>
            <a:pPr marL="342900" indent="-342900">
              <a:buFont typeface="Arial" charset="0"/>
              <a:buChar char="•"/>
            </a:pPr>
            <a:endParaRPr lang="en-GB" sz="1800" dirty="0"/>
          </a:p>
          <a:p>
            <a:pPr marL="342900" indent="-342900">
              <a:buFont typeface="Arial" charset="0"/>
              <a:buChar char="•"/>
            </a:pPr>
            <a:r>
              <a:rPr lang="en-GB" sz="1800" dirty="0" smtClean="0"/>
              <a:t>Competency-based assessment that measures context/language-neutral programming skills and CT problem-solving skills</a:t>
            </a:r>
          </a:p>
          <a:p>
            <a:pPr marL="342900" indent="-342900">
              <a:buFont typeface="Arial" charset="0"/>
              <a:buChar char="•"/>
            </a:pPr>
            <a:endParaRPr lang="en-GB" sz="1800" dirty="0"/>
          </a:p>
          <a:p>
            <a:pPr marL="342900" indent="-342900">
              <a:buFont typeface="Arial" charset="0"/>
              <a:buChar char="•"/>
            </a:pPr>
            <a:r>
              <a:rPr lang="en-GB" sz="1800" dirty="0" smtClean="0"/>
              <a:t>Hybrid approach to testing with a focus on quality formative feedback </a:t>
            </a:r>
          </a:p>
          <a:p>
            <a:pPr marL="342900" indent="-342900">
              <a:buFont typeface="Arial" charset="0"/>
              <a:buChar char="•"/>
            </a:pPr>
            <a:endParaRPr lang="en-GB" sz="1800" dirty="0"/>
          </a:p>
          <a:p>
            <a:pPr marL="342900" indent="-342900">
              <a:buFont typeface="Arial" charset="0"/>
              <a:buChar char="•"/>
            </a:pPr>
            <a:endParaRPr lang="en-GB" sz="1800" dirty="0" smtClean="0"/>
          </a:p>
          <a:p>
            <a:pPr marL="342900" indent="-342900">
              <a:buFont typeface="Arial" charset="0"/>
              <a:buChar char="•"/>
            </a:pPr>
            <a:endParaRPr lang="en-GB" sz="1800" dirty="0"/>
          </a:p>
          <a:p>
            <a:endParaRPr lang="en-GB" sz="1800" dirty="0" smtClean="0"/>
          </a:p>
          <a:p>
            <a:pPr marL="285750" indent="-285750">
              <a:buFont typeface="Arial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6118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B677D5-61C5-E847-8B27-82331CEFF58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59991" y="1340768"/>
            <a:ext cx="828092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endParaRPr lang="en-US" sz="1800" dirty="0"/>
          </a:p>
          <a:p>
            <a:r>
              <a:rPr lang="en-US" sz="1800" b="1" dirty="0" smtClean="0"/>
              <a:t>Stage 1 </a:t>
            </a:r>
            <a:r>
              <a:rPr lang="en-GB" sz="1800" dirty="0" smtClean="0"/>
              <a:t>examines the internal consistency reliability </a:t>
            </a:r>
            <a:endParaRPr lang="en-US" sz="1800" b="1" dirty="0" smtClean="0"/>
          </a:p>
          <a:p>
            <a:endParaRPr lang="en-US" sz="1800" dirty="0" smtClean="0"/>
          </a:p>
          <a:p>
            <a:pPr marL="285750" indent="-285750">
              <a:buFont typeface="Arial" charset="0"/>
              <a:buChar char="•"/>
            </a:pPr>
            <a:r>
              <a:rPr lang="en-GB" sz="1800" dirty="0" smtClean="0"/>
              <a:t>19 children ages ranged from 14.9 to 16.2 (M</a:t>
            </a:r>
            <a:r>
              <a:rPr lang="en-GB" sz="1800" baseline="-25000" dirty="0" smtClean="0"/>
              <a:t>age</a:t>
            </a:r>
            <a:r>
              <a:rPr lang="en-GB" sz="1800" dirty="0" smtClean="0"/>
              <a:t>=15.51; </a:t>
            </a:r>
            <a:r>
              <a:rPr lang="en-GB" sz="1800" dirty="0" err="1" smtClean="0"/>
              <a:t>SD</a:t>
            </a:r>
            <a:r>
              <a:rPr lang="en-GB" sz="1800" baseline="-25000" dirty="0" err="1" smtClean="0"/>
              <a:t>age</a:t>
            </a:r>
            <a:r>
              <a:rPr lang="en-GB" sz="1800" dirty="0" smtClean="0"/>
              <a:t> = 0.35)</a:t>
            </a:r>
          </a:p>
          <a:p>
            <a:pPr marL="285750" indent="-285750">
              <a:buFont typeface="Arial" charset="0"/>
              <a:buChar char="•"/>
            </a:pPr>
            <a:r>
              <a:rPr lang="en-GB" sz="1800" dirty="0" smtClean="0"/>
              <a:t>17 (89%) males and 2 (11%) females</a:t>
            </a:r>
            <a:endParaRPr lang="en-US" sz="1800" dirty="0" smtClean="0"/>
          </a:p>
          <a:p>
            <a:endParaRPr lang="en-US" sz="1800" dirty="0"/>
          </a:p>
          <a:p>
            <a:r>
              <a:rPr lang="en-US" sz="1800" b="1" dirty="0" smtClean="0"/>
              <a:t>Stage 2 </a:t>
            </a:r>
            <a:r>
              <a:rPr lang="en-US" sz="1800" dirty="0" smtClean="0"/>
              <a:t>compares reliability between the computer-based and paper-based version of CTC</a:t>
            </a:r>
          </a:p>
          <a:p>
            <a:endParaRPr lang="en-US" sz="1800" dirty="0" smtClean="0"/>
          </a:p>
          <a:p>
            <a:pPr marL="285750" indent="-285750">
              <a:buFont typeface="Arial" charset="0"/>
              <a:buChar char="•"/>
            </a:pPr>
            <a:r>
              <a:rPr lang="en-GB" sz="1800" dirty="0" smtClean="0"/>
              <a:t>24 children ages ranged from 16.9 to 18.4 (M</a:t>
            </a:r>
            <a:r>
              <a:rPr lang="en-GB" sz="1800" baseline="-25000" dirty="0" smtClean="0"/>
              <a:t>age</a:t>
            </a:r>
            <a:r>
              <a:rPr lang="en-GB" sz="1800" dirty="0" smtClean="0"/>
              <a:t>= 17.5; </a:t>
            </a:r>
            <a:r>
              <a:rPr lang="en-GB" sz="1800" dirty="0" err="1" smtClean="0"/>
              <a:t>SD</a:t>
            </a:r>
            <a:r>
              <a:rPr lang="en-GB" sz="1800" baseline="-25000" dirty="0" err="1" smtClean="0"/>
              <a:t>age</a:t>
            </a:r>
            <a:r>
              <a:rPr lang="en-GB" sz="1800" dirty="0" smtClean="0"/>
              <a:t> = 0.37)</a:t>
            </a:r>
          </a:p>
          <a:p>
            <a:pPr marL="285750" indent="-285750">
              <a:buFont typeface="Arial" charset="0"/>
              <a:buChar char="•"/>
            </a:pPr>
            <a:r>
              <a:rPr lang="en-GB" sz="1800" dirty="0" smtClean="0"/>
              <a:t>21 (87.5%) males and 3 (12.5%) females</a:t>
            </a:r>
            <a:endParaRPr lang="en-US" sz="1800" dirty="0" smtClean="0"/>
          </a:p>
          <a:p>
            <a:endParaRPr lang="en-US" sz="1800" dirty="0" smtClean="0"/>
          </a:p>
          <a:p>
            <a:r>
              <a:rPr lang="en-US" sz="1800" b="1" dirty="0" smtClean="0"/>
              <a:t>Stage 3 </a:t>
            </a:r>
            <a:r>
              <a:rPr lang="en-US" sz="1800" dirty="0" smtClean="0"/>
              <a:t>investigates user’s experience in terms of difficulty/ clarity of items and motivation/ enjoyment </a:t>
            </a:r>
          </a:p>
          <a:p>
            <a:pPr marL="285750" indent="-285750">
              <a:buFont typeface="Arial" charset="0"/>
              <a:buChar char="•"/>
            </a:pPr>
            <a:endParaRPr lang="en-US" sz="1800" dirty="0" smtClean="0"/>
          </a:p>
          <a:p>
            <a:pPr marL="285750" indent="-285750">
              <a:buFont typeface="Arial" charset="0"/>
              <a:buChar char="•"/>
            </a:pPr>
            <a:r>
              <a:rPr lang="en-US" sz="1800" dirty="0" smtClean="0"/>
              <a:t>Same sample as stage 2</a:t>
            </a:r>
          </a:p>
          <a:p>
            <a:pPr marL="285750" indent="-285750">
              <a:buFont typeface="Arial" charset="0"/>
              <a:buChar char="•"/>
            </a:pPr>
            <a:endParaRPr lang="en-GB" sz="1800" dirty="0"/>
          </a:p>
          <a:p>
            <a:pPr marL="342900" indent="-342900">
              <a:buFont typeface="Arial" charset="0"/>
              <a:buChar char="•"/>
            </a:pPr>
            <a:endParaRPr lang="en-GB" sz="1800" dirty="0" smtClean="0"/>
          </a:p>
          <a:p>
            <a:pPr marL="342900" indent="-342900">
              <a:buFont typeface="Arial" charset="0"/>
              <a:buChar char="•"/>
            </a:pPr>
            <a:endParaRPr lang="en-GB" sz="1800" dirty="0"/>
          </a:p>
          <a:p>
            <a:endParaRPr lang="en-GB" sz="1800" dirty="0" smtClean="0"/>
          </a:p>
          <a:p>
            <a:pPr marL="285750" indent="-285750">
              <a:buFont typeface="Arial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0124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B677D5-61C5-E847-8B27-82331CEFF588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51520" y="1275676"/>
            <a:ext cx="82809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endParaRPr lang="en-US" sz="1800" dirty="0"/>
          </a:p>
          <a:p>
            <a:r>
              <a:rPr lang="en-US" sz="1800" b="1" dirty="0" smtClean="0"/>
              <a:t>Stage 1 </a:t>
            </a:r>
          </a:p>
          <a:p>
            <a:endParaRPr lang="en-US" sz="1800" b="1" dirty="0"/>
          </a:p>
          <a:p>
            <a:r>
              <a:rPr lang="en-GB" sz="1800" dirty="0" smtClean="0"/>
              <a:t>CTC </a:t>
            </a:r>
            <a:r>
              <a:rPr lang="en-GB" sz="1800" dirty="0"/>
              <a:t>demonstrates good reliability, Cronbach’s α = .79 (</a:t>
            </a:r>
            <a:r>
              <a:rPr lang="en-GB" sz="1800" dirty="0" err="1"/>
              <a:t>M</a:t>
            </a:r>
            <a:r>
              <a:rPr lang="en-GB" sz="1800" baseline="-25000" dirty="0" err="1"/>
              <a:t>scale</a:t>
            </a:r>
            <a:r>
              <a:rPr lang="en-GB" sz="1800" dirty="0"/>
              <a:t> =9.21; </a:t>
            </a:r>
            <a:r>
              <a:rPr lang="en-GB" sz="1800" dirty="0" err="1"/>
              <a:t>SD</a:t>
            </a:r>
            <a:r>
              <a:rPr lang="en-GB" sz="1800" baseline="-25000" dirty="0" err="1"/>
              <a:t>scale</a:t>
            </a:r>
            <a:r>
              <a:rPr lang="en-GB" sz="1800" dirty="0"/>
              <a:t> = 3.73; σ2=13.95</a:t>
            </a:r>
            <a:r>
              <a:rPr lang="en-GB" sz="1800" dirty="0" smtClean="0"/>
              <a:t>).</a:t>
            </a:r>
          </a:p>
          <a:p>
            <a:pPr marL="285750" indent="-285750">
              <a:buFont typeface="Arial" charset="0"/>
              <a:buChar char="•"/>
            </a:pPr>
            <a:endParaRPr lang="en-US" sz="1800" dirty="0"/>
          </a:p>
          <a:p>
            <a:r>
              <a:rPr lang="en-US" sz="1800" b="1" dirty="0" smtClean="0"/>
              <a:t>Stage 2</a:t>
            </a:r>
            <a:endParaRPr lang="en-US" sz="1800" dirty="0"/>
          </a:p>
          <a:p>
            <a:endParaRPr lang="en-US" sz="1800" dirty="0" smtClean="0"/>
          </a:p>
          <a:p>
            <a:r>
              <a:rPr lang="en-GB" sz="1800" dirty="0" smtClean="0"/>
              <a:t>Paper-based </a:t>
            </a:r>
            <a:r>
              <a:rPr lang="en-GB" sz="1800" dirty="0"/>
              <a:t>version of CTC has relatively poor reliability, Cronbach’s α =.59 compared to the computer-based version that demonstrates high reliability, Cronbach’s α = .78</a:t>
            </a:r>
            <a:r>
              <a:rPr lang="en-GB" sz="1800" dirty="0" smtClean="0"/>
              <a:t>.</a:t>
            </a:r>
          </a:p>
          <a:p>
            <a:pPr marL="285750" indent="-285750">
              <a:buFont typeface="Arial" charset="0"/>
              <a:buChar char="•"/>
            </a:pPr>
            <a:endParaRPr lang="en-US" sz="1800" dirty="0"/>
          </a:p>
          <a:p>
            <a:pPr marL="285750" indent="-285750">
              <a:buFont typeface="Arial" charset="0"/>
              <a:buChar char="•"/>
            </a:pPr>
            <a:endParaRPr lang="en-GB" sz="1800" dirty="0"/>
          </a:p>
          <a:p>
            <a:pPr marL="342900" indent="-342900">
              <a:buFont typeface="Arial" charset="0"/>
              <a:buChar char="•"/>
            </a:pPr>
            <a:endParaRPr lang="en-GB" sz="1800" dirty="0" smtClean="0"/>
          </a:p>
          <a:p>
            <a:pPr marL="342900" indent="-342900">
              <a:buFont typeface="Arial" charset="0"/>
              <a:buChar char="•"/>
            </a:pPr>
            <a:endParaRPr lang="en-GB" sz="1800" dirty="0"/>
          </a:p>
          <a:p>
            <a:endParaRPr lang="en-GB" sz="1800" dirty="0" smtClean="0"/>
          </a:p>
          <a:p>
            <a:pPr marL="285750" indent="-285750">
              <a:buFont typeface="Arial" charset="0"/>
              <a:buChar char="•"/>
            </a:pPr>
            <a:endParaRPr lang="en-US" sz="1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69746"/>
              </p:ext>
            </p:extLst>
          </p:nvPr>
        </p:nvGraphicFramePr>
        <p:xfrm>
          <a:off x="2123728" y="4869160"/>
          <a:ext cx="4310533" cy="1109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5874"/>
                <a:gridCol w="1122679"/>
                <a:gridCol w="1191980"/>
              </a:tblGrid>
              <a:tr h="2219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i="1" dirty="0">
                          <a:effectLst/>
                        </a:rPr>
                        <a:t>N</a:t>
                      </a:r>
                      <a:endParaRPr lang="en-GB" sz="1200" i="1" dirty="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12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12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</a:tr>
              <a:tr h="2219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Cronbach’s α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.59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.78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</a:tr>
              <a:tr h="2219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Mean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9.83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8.75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</a:tr>
              <a:tr h="2219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Variance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9.06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14.20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</a:tr>
              <a:tr h="2219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Standard Deviation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3.01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3.77</a:t>
                      </a:r>
                      <a:endParaRPr lang="en-GB" sz="1200" dirty="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002631" y="4494550"/>
            <a:ext cx="56653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                                              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Paper-based     Computer-based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4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B677D5-61C5-E847-8B27-82331CEFF588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51520" y="1275676"/>
            <a:ext cx="8280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endParaRPr lang="en-US" sz="1800" dirty="0"/>
          </a:p>
          <a:p>
            <a:r>
              <a:rPr lang="en-US" sz="1800" b="1" dirty="0" smtClean="0"/>
              <a:t>Stage 3 </a:t>
            </a:r>
          </a:p>
          <a:p>
            <a:endParaRPr lang="en-US" sz="1800" b="1" dirty="0"/>
          </a:p>
          <a:p>
            <a:pPr marL="285750" indent="-285750">
              <a:buFont typeface="Arial" charset="0"/>
              <a:buChar char="•"/>
            </a:pPr>
            <a:endParaRPr lang="en-US" sz="1800" dirty="0"/>
          </a:p>
          <a:p>
            <a:pPr marL="285750" indent="-285750">
              <a:buFont typeface="Arial" charset="0"/>
              <a:buChar char="•"/>
            </a:pPr>
            <a:endParaRPr lang="en-US" sz="1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205362"/>
              </p:ext>
            </p:extLst>
          </p:nvPr>
        </p:nvGraphicFramePr>
        <p:xfrm>
          <a:off x="647564" y="2014340"/>
          <a:ext cx="7848872" cy="4064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6950"/>
                <a:gridCol w="1420272"/>
                <a:gridCol w="2018281"/>
                <a:gridCol w="1420272"/>
                <a:gridCol w="1573097"/>
              </a:tblGrid>
              <a:tr h="209967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0" algn="l"/>
                        </a:tabLst>
                      </a:pPr>
                      <a:r>
                        <a:rPr lang="en-GB" sz="1200" dirty="0">
                          <a:effectLst/>
                        </a:rPr>
                        <a:t>How did you find the problems in the CTC</a:t>
                      </a:r>
                      <a:r>
                        <a:rPr lang="en-GB" sz="1200" dirty="0" smtClean="0">
                          <a:effectLst/>
                        </a:rPr>
                        <a:t>?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0" algn="l"/>
                        </a:tabLst>
                      </a:pPr>
                      <a:endParaRPr lang="en-GB" sz="1200" dirty="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68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Moderately easy 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N=1 (4.3% )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Slightly easy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 =2  (8.7%)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</a:rPr>
                        <a:t>Neither easy nor difficult</a:t>
                      </a:r>
                      <a:endParaRPr lang="en-GB" sz="1200" b="1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</a:rPr>
                        <a:t> </a:t>
                      </a:r>
                      <a:endParaRPr lang="en-GB" sz="1200" b="1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</a:rPr>
                        <a:t>N =12  (52.2%)</a:t>
                      </a:r>
                      <a:endParaRPr lang="en-GB" sz="1200" b="1" dirty="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Slightly difficult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 =7  (30.4%)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Moderately difficult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 =1 (4.3%)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</a:tr>
              <a:tr h="226006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How stimulating, interesting, or fun were the problems</a:t>
                      </a:r>
                      <a:r>
                        <a:rPr lang="en-GB" sz="1200" dirty="0" smtClean="0">
                          <a:effectLst/>
                        </a:rPr>
                        <a:t>?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23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Extremely 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N =2  (8.7%)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Very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 =3  (13%)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</a:rPr>
                        <a:t>Moderately</a:t>
                      </a:r>
                      <a:endParaRPr lang="en-GB" sz="1200" b="1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</a:rPr>
                        <a:t> </a:t>
                      </a:r>
                      <a:endParaRPr lang="en-GB" sz="1200" b="1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</a:rPr>
                        <a:t>N =11 (47.8% )</a:t>
                      </a:r>
                      <a:endParaRPr lang="en-GB" sz="1200" b="1" dirty="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Slightly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 =6  (26.1%)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Not at all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 =1 (4.3%)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</a:tr>
              <a:tr h="209967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How well did you understand the problems and the questions asked</a:t>
                      </a:r>
                      <a:r>
                        <a:rPr lang="en-GB" sz="1200" dirty="0" smtClean="0">
                          <a:effectLst/>
                        </a:rPr>
                        <a:t>?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23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</a:rPr>
                        <a:t>Very well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</a:rPr>
                        <a:t>N = 11  (47.8%)</a:t>
                      </a:r>
                      <a:endParaRPr lang="en-GB" sz="1200" b="1" dirty="0"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Moderately well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 =5 ( 21.7%)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Slightly well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 =6  (26.1%)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Not well at all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 =1 (4.3%)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</a:tr>
              <a:tr h="209967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How much did you enjoy CTC</a:t>
                      </a:r>
                      <a:r>
                        <a:rPr lang="en-GB" sz="1200" dirty="0" smtClean="0">
                          <a:effectLst/>
                        </a:rPr>
                        <a:t>?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998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A great deal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N =3  (13%)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A lot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 =5  (21.7%)</a:t>
                      </a:r>
                      <a:endParaRPr lang="en-GB" sz="120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</a:rPr>
                        <a:t>A moderate amount</a:t>
                      </a:r>
                      <a:endParaRPr lang="en-GB" sz="1200" b="1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</a:rPr>
                        <a:t> </a:t>
                      </a:r>
                      <a:endParaRPr lang="en-GB" sz="1200" b="1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</a:rPr>
                        <a:t>N =7  (30.4%)</a:t>
                      </a:r>
                      <a:endParaRPr lang="en-GB" sz="1200" b="1" dirty="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</a:rPr>
                        <a:t>A little </a:t>
                      </a:r>
                      <a:endParaRPr lang="en-GB" sz="1200" b="1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</a:rPr>
                        <a:t> </a:t>
                      </a:r>
                      <a:endParaRPr lang="en-GB" sz="1200" b="1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</a:rPr>
                        <a:t>N =7  (30.4%)</a:t>
                      </a:r>
                      <a:endParaRPr lang="en-GB" sz="1200" b="1" dirty="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Not at all</a:t>
                      </a:r>
                      <a:endParaRPr lang="en-GB" sz="12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N =1 (4.3%)</a:t>
                      </a:r>
                      <a:endParaRPr lang="en-GB" sz="12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charset="0"/>
                        <a:ea typeface="DengXian" charset="-122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5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B677D5-61C5-E847-8B27-82331CEFF588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738" y="1778103"/>
            <a:ext cx="1353830" cy="130995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27880" y="3063402"/>
            <a:ext cx="12690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Teacher survey 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7880" y="4286458"/>
            <a:ext cx="1326688" cy="13011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327880" y="5599713"/>
            <a:ext cx="1412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CTC participation 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251520" y="1552675"/>
            <a:ext cx="828092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Currently </a:t>
            </a:r>
            <a:endParaRPr lang="en-US" sz="1800" b="1" dirty="0"/>
          </a:p>
          <a:p>
            <a:pPr marL="285750" indent="-285750">
              <a:buFont typeface="Arial" charset="0"/>
              <a:buChar char="•"/>
            </a:pPr>
            <a:r>
              <a:rPr lang="en-US" sz="1800" dirty="0" smtClean="0"/>
              <a:t>Main study is in the process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800" dirty="0" smtClean="0"/>
              <a:t>20 + UK schools have participated (thank you!)  </a:t>
            </a:r>
          </a:p>
          <a:p>
            <a:endParaRPr lang="en-US" sz="1800" b="1" dirty="0"/>
          </a:p>
          <a:p>
            <a:endParaRPr lang="en-US" sz="1800" b="1" dirty="0" smtClean="0"/>
          </a:p>
          <a:p>
            <a:r>
              <a:rPr lang="en-US" sz="1800" b="1" dirty="0" smtClean="0"/>
              <a:t>Next:</a:t>
            </a:r>
            <a:endParaRPr lang="en-US" sz="1800" b="1" dirty="0"/>
          </a:p>
          <a:p>
            <a:r>
              <a:rPr lang="en-US" sz="1800" dirty="0" smtClean="0"/>
              <a:t>Item Response Theory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800" dirty="0" smtClean="0"/>
              <a:t> How difficult/ discriminative is each item?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800" dirty="0" smtClean="0"/>
              <a:t> How much information does CTC provide over the range</a:t>
            </a:r>
          </a:p>
          <a:p>
            <a:r>
              <a:rPr lang="en-US" sz="1800" dirty="0" smtClean="0"/>
              <a:t>      of CT competency?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800" dirty="0"/>
              <a:t> </a:t>
            </a:r>
            <a:r>
              <a:rPr lang="en-US" sz="1800" dirty="0" smtClean="0"/>
              <a:t>How does each item contribute to the test information?</a:t>
            </a:r>
            <a:endParaRPr lang="en-US" sz="1800" dirty="0"/>
          </a:p>
          <a:p>
            <a:endParaRPr lang="en-US" sz="1800" dirty="0" smtClean="0"/>
          </a:p>
          <a:p>
            <a:r>
              <a:rPr lang="en-US" sz="1800" dirty="0" smtClean="0"/>
              <a:t>Educational Data Mining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800" dirty="0" smtClean="0"/>
              <a:t>Explore emerging performance patterns</a:t>
            </a:r>
            <a:endParaRPr lang="en-US" sz="1800" dirty="0"/>
          </a:p>
          <a:p>
            <a:endParaRPr lang="en-US" sz="1800" dirty="0" smtClean="0"/>
          </a:p>
          <a:p>
            <a:pPr marL="285750" indent="-285750">
              <a:buFont typeface="Arial" charset="0"/>
              <a:buChar char="•"/>
            </a:pPr>
            <a:endParaRPr lang="en-US" sz="1800" dirty="0"/>
          </a:p>
          <a:p>
            <a:pPr marL="285750" indent="-285750">
              <a:buFont typeface="Arial" charset="0"/>
              <a:buChar char="•"/>
            </a:pPr>
            <a:endParaRPr lang="en-GB" sz="1800" dirty="0"/>
          </a:p>
          <a:p>
            <a:pPr marL="342900" indent="-342900">
              <a:buFont typeface="Arial" charset="0"/>
              <a:buChar char="•"/>
            </a:pPr>
            <a:endParaRPr lang="en-GB" sz="1800" dirty="0" smtClean="0"/>
          </a:p>
          <a:p>
            <a:pPr marL="342900" indent="-342900">
              <a:buFont typeface="Arial" charset="0"/>
              <a:buChar char="•"/>
            </a:pPr>
            <a:endParaRPr lang="en-GB" sz="1800" dirty="0"/>
          </a:p>
          <a:p>
            <a:endParaRPr lang="en-GB" sz="1800" dirty="0" smtClean="0"/>
          </a:p>
          <a:p>
            <a:pPr marL="285750" indent="-285750">
              <a:buFont typeface="Arial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8750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artment_template">
  <a:themeElements>
    <a:clrScheme name="blank 1">
      <a:dk1>
        <a:srgbClr val="003E72"/>
      </a:dk1>
      <a:lt1>
        <a:srgbClr val="FFFFFF"/>
      </a:lt1>
      <a:dk2>
        <a:srgbClr val="FFFFFF"/>
      </a:dk2>
      <a:lt2>
        <a:srgbClr val="00B3BE"/>
      </a:lt2>
      <a:accent1>
        <a:srgbClr val="0073CF"/>
      </a:accent1>
      <a:accent2>
        <a:srgbClr val="E37222"/>
      </a:accent2>
      <a:accent3>
        <a:srgbClr val="FFFFFF"/>
      </a:accent3>
      <a:accent4>
        <a:srgbClr val="003460"/>
      </a:accent4>
      <a:accent5>
        <a:srgbClr val="AABCE4"/>
      </a:accent5>
      <a:accent6>
        <a:srgbClr val="CE671E"/>
      </a:accent6>
      <a:hlink>
        <a:srgbClr val="58A618"/>
      </a:hlink>
      <a:folHlink>
        <a:srgbClr val="8E258D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3E72"/>
        </a:dk1>
        <a:lt1>
          <a:srgbClr val="FFFFFF"/>
        </a:lt1>
        <a:dk2>
          <a:srgbClr val="FFFFFF"/>
        </a:dk2>
        <a:lt2>
          <a:srgbClr val="00B3BE"/>
        </a:lt2>
        <a:accent1>
          <a:srgbClr val="0073CF"/>
        </a:accent1>
        <a:accent2>
          <a:srgbClr val="E37222"/>
        </a:accent2>
        <a:accent3>
          <a:srgbClr val="FFFFFF"/>
        </a:accent3>
        <a:accent4>
          <a:srgbClr val="003460"/>
        </a:accent4>
        <a:accent5>
          <a:srgbClr val="AABCE4"/>
        </a:accent5>
        <a:accent6>
          <a:srgbClr val="CE671E"/>
        </a:accent6>
        <a:hlink>
          <a:srgbClr val="58A618"/>
        </a:hlink>
        <a:folHlink>
          <a:srgbClr val="8E25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3E72"/>
        </a:dk1>
        <a:lt1>
          <a:srgbClr val="FFFFFF"/>
        </a:lt1>
        <a:dk2>
          <a:srgbClr val="FFFFFF"/>
        </a:dk2>
        <a:lt2>
          <a:srgbClr val="83AFB4"/>
        </a:lt2>
        <a:accent1>
          <a:srgbClr val="6AADE4"/>
        </a:accent1>
        <a:accent2>
          <a:srgbClr val="EFBD47"/>
        </a:accent2>
        <a:accent3>
          <a:srgbClr val="FFFFFF"/>
        </a:accent3>
        <a:accent4>
          <a:srgbClr val="003460"/>
        </a:accent4>
        <a:accent5>
          <a:srgbClr val="B9D3EF"/>
        </a:accent5>
        <a:accent6>
          <a:srgbClr val="D9AB3F"/>
        </a:accent6>
        <a:hlink>
          <a:srgbClr val="A8B400"/>
        </a:hlink>
        <a:folHlink>
          <a:srgbClr val="6A40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3E72"/>
        </a:dk1>
        <a:lt1>
          <a:srgbClr val="FFFFFF"/>
        </a:lt1>
        <a:dk2>
          <a:srgbClr val="FFFFFF"/>
        </a:dk2>
        <a:lt2>
          <a:srgbClr val="156570"/>
        </a:lt2>
        <a:accent1>
          <a:srgbClr val="003E72"/>
        </a:accent1>
        <a:accent2>
          <a:srgbClr val="C84E00"/>
        </a:accent2>
        <a:accent3>
          <a:srgbClr val="FFFFFF"/>
        </a:accent3>
        <a:accent4>
          <a:srgbClr val="003460"/>
        </a:accent4>
        <a:accent5>
          <a:srgbClr val="AAAFBC"/>
        </a:accent5>
        <a:accent6>
          <a:srgbClr val="B54600"/>
        </a:accent6>
        <a:hlink>
          <a:srgbClr val="435125"/>
        </a:hlink>
        <a:folHlink>
          <a:srgbClr val="412D5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department_template.potx</Template>
  <TotalTime>19061</TotalTime>
  <Words>480</Words>
  <Application>Microsoft Macintosh PowerPoint</Application>
  <PresentationFormat>On-screen Show (4:3)</PresentationFormat>
  <Paragraphs>182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DengXian</vt:lpstr>
      <vt:lpstr>ＭＳ Ｐゴシック</vt:lpstr>
      <vt:lpstr>Times New Roman</vt:lpstr>
      <vt:lpstr>Arial</vt:lpstr>
      <vt:lpstr>department_template</vt:lpstr>
      <vt:lpstr>Computational Thinking Challenge:  A Pilot Study on Reliability and Usability   </vt:lpstr>
      <vt:lpstr>Background </vt:lpstr>
      <vt:lpstr>Background </vt:lpstr>
      <vt:lpstr>Background </vt:lpstr>
      <vt:lpstr>Method</vt:lpstr>
      <vt:lpstr>Findings</vt:lpstr>
      <vt:lpstr>Findings</vt:lpstr>
      <vt:lpstr>What’s next?</vt:lpstr>
    </vt:vector>
  </TitlesOfParts>
  <Company>..</Company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..</dc:creator>
  <cp:lastModifiedBy>Rina Lai</cp:lastModifiedBy>
  <cp:revision>636</cp:revision>
  <cp:lastPrinted>2015-02-23T16:22:24Z</cp:lastPrinted>
  <dcterms:created xsi:type="dcterms:W3CDTF">2008-03-27T10:29:55Z</dcterms:created>
  <dcterms:modified xsi:type="dcterms:W3CDTF">2020-03-30T12:47:35Z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